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gR4cKu6T3/HhfOEAmtMJJtRwo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"Welcome everyone to our presentation on the Development of Novel Quantum Algorithms. We are part of the Womanium Quantum + AI Program 2024. Our project focuses on the verifiability of quantumness, evidence for the utility of quantum computing before fault tolerance, and quantum portfolio optimization. Our team, Noise Nullifiers, consists of Nigel Phillips from the USA, Kazim Mumtaz from Pakistan, and Tulsi Chaudhari from the USA."</a:t>
            </a:r>
            <a:endParaRPr/>
          </a:p>
        </p:txBody>
      </p:sp>
      <p:sp>
        <p:nvSpPr>
          <p:cNvPr id="157" name="Google Shape;1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compare asset selection before and after post-processing using D-Wave. The bar chart shows that the optimized asset selection closely aligns with the post-processed results, demonstrating the practical effectiveness of our quantum optimization and post-processing techniques."</a:t>
            </a:r>
            <a:endParaRPr/>
          </a:p>
        </p:txBody>
      </p:sp>
      <p:sp>
        <p:nvSpPr>
          <p:cNvPr id="293" name="Google Shape;2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output here shows the optimal portfolio selection using real-world financial data, solved with the D-Wave quantum computer. This provides evidence of quantum utility in solving practical, real-world problems, showcasing the potential for financial applications."</a:t>
            </a:r>
            <a:endParaRPr/>
          </a:p>
        </p:txBody>
      </p:sp>
      <p:sp>
        <p:nvSpPr>
          <p:cNvPr id="302" name="Google Shape;3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plot shows the time taken by the quantum algorithm to solve portfolio optimization problems of varying sizes. It compares the scalability and efficiency of quantum algorithms against classical methods. As the problem size increases, quantum algorithms maintain efficient computation times, demonstrating their scalability."</a:t>
            </a:r>
            <a:endParaRPr/>
          </a:p>
        </p:txBody>
      </p:sp>
      <p:sp>
        <p:nvSpPr>
          <p:cNvPr id="311" name="Google Shape;3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results show the optimal portfolio selected was the Nikkei 225, with an allocation represented by the vector {0: 0, 1: 0, 2: 1, 3: 0, 4: 0}. The quantum computation time was approximately 3.54 seconds."</a:t>
            </a:r>
            <a:endParaRPr/>
          </a:p>
        </p:txBody>
      </p:sp>
      <p:sp>
        <p:nvSpPr>
          <p:cNvPr id="320" name="Google Shape;32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tested the scalability with 10, 20, 30, 40, and 50 assets. The computation times ranged between 3-4 seconds." This is a drastic improvement as compared to Deutsch-Joza’s algorithm simulation in slide 3 where times may exceed 15 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Our quantum solver demonstrated highly efficient computation times across various problem sizes. it shows that the solver can handle different sizes of optimization tasks quickly, which is essential for practical applications in financial optimization.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model selected a practical portfolio allocation based on historical data. This implies that the quantum solver is applicable in real-world scenarios. The chosen portfolio aligns well with historical performance, indicating its reliability and practicality.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quantum approach managed larger datasets efficiently, which suggests a potential quantum advantage over classical methods. Scalability is a significant factor for any computational method, and our results indicate that as the dataset size increases, the quantum solver continues to perform efficiently without a significant increase in computation time. This characteristic is essential for future applications involving large-scale financial data.</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67" name="Google Shape;3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Although we have a theory for the evidence of quantumness and it’s advantages, further research is desired to measure lager datasets and develop our portfolio optimization algorithm further. This algorithm will save the economy by reversing the damage done by this week’s stock market crash. A perfected model will be used by risk analysts to reduce losses and prevent future stock market crashes. </a:t>
            </a:r>
            <a:endParaRPr/>
          </a:p>
        </p:txBody>
      </p:sp>
      <p:sp>
        <p:nvSpPr>
          <p:cNvPr id="393" name="Google Shape;3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"Thank you for your attention. We now welcome any questions from the audience."</a:t>
            </a:r>
            <a:endParaRPr/>
          </a:p>
          <a:p>
            <a:pPr indent="0" lvl="0" marL="0" rtl="0" algn="l">
              <a:spcBef>
                <a:spcPts val="1200"/>
              </a:spcBef>
              <a:spcAft>
                <a:spcPts val="0"/>
              </a:spcAft>
              <a:buNone/>
            </a:pPr>
            <a:r>
              <a:t/>
            </a:r>
            <a:endParaRPr/>
          </a:p>
        </p:txBody>
      </p:sp>
      <p:sp>
        <p:nvSpPr>
          <p:cNvPr id="415" name="Google Shape;4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objective is to leverage quantum computing for optimizing financial portfolios using real-world data. This project explores the application of quantum algorithms to enhance the efficiency and scalability of financial optimization tasks."</a:t>
            </a:r>
            <a:endParaRPr/>
          </a:p>
        </p:txBody>
      </p:sp>
      <p:sp>
        <p:nvSpPr>
          <p:cNvPr id="178" name="Google Shape;1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histogram displays the results of a Deutsch-Joza’s algorithm simulation using Qiskit, showcasing the frequency of different outcomes. The goal is to illustrate the potential of quantum algorithms to provide more efficient solutions compared to classical methods."</a:t>
            </a:r>
            <a:endParaRPr/>
          </a:p>
        </p:txBody>
      </p:sp>
      <p:sp>
        <p:nvSpPr>
          <p:cNvPr id="188" name="Google Shape;1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"This bar chart compares the original asset selection against the post-processed selection, highlighting the effectiveness of quantum optimization and post-processing in finding practical solutions for asset selection. As you can see, the mitigated selection closely aligns with the original"</a:t>
            </a:r>
            <a:endParaRPr/>
          </a:p>
        </p:txBody>
      </p:sp>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collected data from the Yahoo Finance API, including assets such as the S&amp;P 500, EuroStoxx 50, Nikkei 225, FTSE 100, and Gold, covering the period from January 2019 to May 2024. We then preprocessed this data by filling missing values using the forward fill method and calculating daily returns from adjusted closing prices."</a:t>
            </a:r>
            <a:endParaRPr/>
          </a:p>
        </p:txBody>
      </p:sp>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 handle missing data values, we used the 'forward fill' method, which propagates the last observed non-null value forward to fill gaps. This ensures data continuity, which is particularly important for time-series datasets."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3" name="Google Shape;2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optimize our portfolio, we used a Binary Quadratic Model (BQM). In this model, variables represent asset selection, and it is formulated using mean returns and the correlation matrix. The objective is to maximize returns while considering constraints modeled by the correlation matrix. ."</a:t>
            </a:r>
            <a:endParaRPr/>
          </a:p>
        </p:txBody>
      </p:sp>
      <p:sp>
        <p:nvSpPr>
          <p:cNvPr id="246" name="Google Shape;2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 formulate the BQM for our optimization problem using mean returns and the correlation matrix of asset returns. The mean returns help us maximize expected returns, while the correlation matrix helps us minimize risk by considering the relationships between different assets. This approach allows us to find an optimal portfolio that balances return and risk."</a:t>
            </a:r>
            <a:endParaRPr/>
          </a:p>
          <a:p>
            <a:pPr indent="0" lvl="0" marL="0" rtl="0" algn="l">
              <a:spcBef>
                <a:spcPts val="0"/>
              </a:spcBef>
              <a:spcAft>
                <a:spcPts val="0"/>
              </a:spcAft>
              <a:buNone/>
            </a:pPr>
            <a:r>
              <a:t/>
            </a:r>
            <a:endParaRPr/>
          </a:p>
        </p:txBody>
      </p:sp>
      <p:sp>
        <p:nvSpPr>
          <p:cNvPr id="265" name="Google Shape;2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utilized the D-Wave Leap Hybrid Sampler for optimization. The process includes defining the BQM for the assets, using the quantum solver to find the optimal portfolio, and measuring the computation time. This method leverages quantum computing's strengths to solve complex optimization problems efficiently."</a:t>
            </a:r>
            <a:endParaRPr/>
          </a:p>
        </p:txBody>
      </p:sp>
      <p:sp>
        <p:nvSpPr>
          <p:cNvPr id="275" name="Google Shape;2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Droplets-HD-Title-R1d.png" id="17" name="Google Shape;17;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19"/>
          <p:cNvSpPr txBox="1"/>
          <p:nvPr>
            <p:ph type="ctrTitle"/>
          </p:nvPr>
        </p:nvSpPr>
        <p:spPr>
          <a:xfrm>
            <a:off x="1751012" y="1300785"/>
            <a:ext cx="8689976" cy="250921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1751012" y="3886200"/>
            <a:ext cx="8689976" cy="13715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0" name="Google Shape;20;p1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2" name="Shape 82"/>
        <p:cNvGrpSpPr/>
        <p:nvPr/>
      </p:nvGrpSpPr>
      <p:grpSpPr>
        <a:xfrm>
          <a:off x="0" y="0"/>
          <a:ext cx="0" cy="0"/>
          <a:chOff x="0" y="0"/>
          <a:chExt cx="0" cy="0"/>
        </a:xfrm>
      </p:grpSpPr>
      <p:pic>
        <p:nvPicPr>
          <p:cNvPr descr="Droplets-HD-Content-R1d.png" id="83" name="Google Shape;83;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4" name="Google Shape;84;p28"/>
          <p:cNvSpPr txBox="1"/>
          <p:nvPr>
            <p:ph type="title"/>
          </p:nvPr>
        </p:nvSpPr>
        <p:spPr>
          <a:xfrm>
            <a:off x="913794" y="4289374"/>
            <a:ext cx="10364432" cy="8116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8"/>
          <p:cNvSpPr/>
          <p:nvPr>
            <p:ph idx="2" type="pic"/>
          </p:nvPr>
        </p:nvSpPr>
        <p:spPr>
          <a:xfrm>
            <a:off x="1184744" y="698261"/>
            <a:ext cx="9822532" cy="3214136"/>
          </a:xfrm>
          <a:prstGeom prst="roundRect">
            <a:avLst>
              <a:gd fmla="val 4944" name="adj"/>
            </a:avLst>
          </a:prstGeom>
          <a:noFill/>
          <a:ln cap="sq" cmpd="sng" w="82550">
            <a:solidFill>
              <a:srgbClr val="EAEAEA"/>
            </a:solidFill>
            <a:prstDash val="solid"/>
            <a:miter lim="800000"/>
            <a:headEnd len="sm" w="sm" type="none"/>
            <a:tailEnd len="sm" w="sm" type="none"/>
          </a:ln>
        </p:spPr>
      </p:sp>
      <p:sp>
        <p:nvSpPr>
          <p:cNvPr id="86" name="Google Shape;86;p28"/>
          <p:cNvSpPr txBox="1"/>
          <p:nvPr>
            <p:ph idx="1" type="body"/>
          </p:nvPr>
        </p:nvSpPr>
        <p:spPr>
          <a:xfrm>
            <a:off x="913774" y="5108728"/>
            <a:ext cx="10364452"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7" name="Google Shape;87;p2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pic>
        <p:nvPicPr>
          <p:cNvPr descr="Droplets-HD-Content-R1d.png" id="91" name="Google Shape;91;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2" name="Google Shape;92;p29"/>
          <p:cNvSpPr txBox="1"/>
          <p:nvPr>
            <p:ph type="title"/>
          </p:nvPr>
        </p:nvSpPr>
        <p:spPr>
          <a:xfrm>
            <a:off x="913774" y="609599"/>
            <a:ext cx="10364452" cy="342724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9"/>
          <p:cNvSpPr txBox="1"/>
          <p:nvPr>
            <p:ph idx="1" type="body"/>
          </p:nvPr>
        </p:nvSpPr>
        <p:spPr>
          <a:xfrm>
            <a:off x="913775" y="4204821"/>
            <a:ext cx="1036445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4" name="Google Shape;94;p2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7" name="Shape 97"/>
        <p:cNvGrpSpPr/>
        <p:nvPr/>
      </p:nvGrpSpPr>
      <p:grpSpPr>
        <a:xfrm>
          <a:off x="0" y="0"/>
          <a:ext cx="0" cy="0"/>
          <a:chOff x="0" y="0"/>
          <a:chExt cx="0" cy="0"/>
        </a:xfrm>
      </p:grpSpPr>
      <p:pic>
        <p:nvPicPr>
          <p:cNvPr descr="Droplets-HD-Content-R1d.png" id="98" name="Google Shape;98;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9" name="Google Shape;99;p30"/>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0"/>
          <p:cNvSpPr txBox="1"/>
          <p:nvPr>
            <p:ph idx="1" type="body"/>
          </p:nvPr>
        </p:nvSpPr>
        <p:spPr>
          <a:xfrm>
            <a:off x="1720644" y="3610032"/>
            <a:ext cx="8752299" cy="5947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1" name="Google Shape;101;p30"/>
          <p:cNvSpPr txBox="1"/>
          <p:nvPr>
            <p:ph idx="2" type="body"/>
          </p:nvPr>
        </p:nvSpPr>
        <p:spPr>
          <a:xfrm>
            <a:off x="913774" y="4372796"/>
            <a:ext cx="10364452" cy="142105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2" name="Google Shape;102;p3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30"/>
          <p:cNvSpPr txBox="1"/>
          <p:nvPr/>
        </p:nvSpPr>
        <p:spPr>
          <a:xfrm>
            <a:off x="1001488" y="75416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
        <p:nvSpPr>
          <p:cNvPr id="106" name="Google Shape;106;p30"/>
          <p:cNvSpPr txBox="1"/>
          <p:nvPr/>
        </p:nvSpPr>
        <p:spPr>
          <a:xfrm>
            <a:off x="10557558" y="299357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7" name="Shape 107"/>
        <p:cNvGrpSpPr/>
        <p:nvPr/>
      </p:nvGrpSpPr>
      <p:grpSpPr>
        <a:xfrm>
          <a:off x="0" y="0"/>
          <a:ext cx="0" cy="0"/>
          <a:chOff x="0" y="0"/>
          <a:chExt cx="0" cy="0"/>
        </a:xfrm>
      </p:grpSpPr>
      <p:pic>
        <p:nvPicPr>
          <p:cNvPr descr="Droplets-HD-Content-R1d.png" id="108" name="Google Shape;108;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9" name="Google Shape;109;p31"/>
          <p:cNvSpPr txBox="1"/>
          <p:nvPr>
            <p:ph type="title"/>
          </p:nvPr>
        </p:nvSpPr>
        <p:spPr>
          <a:xfrm>
            <a:off x="913775" y="2138721"/>
            <a:ext cx="10364452"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31"/>
          <p:cNvSpPr txBox="1"/>
          <p:nvPr>
            <p:ph idx="1" type="body"/>
          </p:nvPr>
        </p:nvSpPr>
        <p:spPr>
          <a:xfrm>
            <a:off x="913775" y="4662335"/>
            <a:ext cx="10364452"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1" name="Google Shape;111;p3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4" name="Shape 114"/>
        <p:cNvGrpSpPr/>
        <p:nvPr/>
      </p:nvGrpSpPr>
      <p:grpSpPr>
        <a:xfrm>
          <a:off x="0" y="0"/>
          <a:ext cx="0" cy="0"/>
          <a:chOff x="0" y="0"/>
          <a:chExt cx="0" cy="0"/>
        </a:xfrm>
      </p:grpSpPr>
      <p:pic>
        <p:nvPicPr>
          <p:cNvPr descr="Droplets-HD-Content-R1d.png" id="115" name="Google Shape;115;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6" name="Google Shape;116;p32"/>
          <p:cNvSpPr txBox="1"/>
          <p:nvPr>
            <p:ph type="title"/>
          </p:nvPr>
        </p:nvSpPr>
        <p:spPr>
          <a:xfrm>
            <a:off x="913774" y="609600"/>
            <a:ext cx="10364452" cy="16050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32"/>
          <p:cNvSpPr txBox="1"/>
          <p:nvPr>
            <p:ph idx="1" type="body"/>
          </p:nvPr>
        </p:nvSpPr>
        <p:spPr>
          <a:xfrm>
            <a:off x="913774" y="2367093"/>
            <a:ext cx="3298976"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18" name="Google Shape;118;p32"/>
          <p:cNvSpPr txBox="1"/>
          <p:nvPr>
            <p:ph idx="2" type="body"/>
          </p:nvPr>
        </p:nvSpPr>
        <p:spPr>
          <a:xfrm>
            <a:off x="913774" y="2943355"/>
            <a:ext cx="3298976"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19" name="Google Shape;119;p32"/>
          <p:cNvSpPr txBox="1"/>
          <p:nvPr>
            <p:ph idx="3" type="body"/>
          </p:nvPr>
        </p:nvSpPr>
        <p:spPr>
          <a:xfrm>
            <a:off x="4452389" y="2367093"/>
            <a:ext cx="329152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0" name="Google Shape;120;p32"/>
          <p:cNvSpPr txBox="1"/>
          <p:nvPr>
            <p:ph idx="4" type="body"/>
          </p:nvPr>
        </p:nvSpPr>
        <p:spPr>
          <a:xfrm>
            <a:off x="4441348" y="2943355"/>
            <a:ext cx="3303351"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21" name="Google Shape;121;p32"/>
          <p:cNvSpPr txBox="1"/>
          <p:nvPr>
            <p:ph idx="5" type="body"/>
          </p:nvPr>
        </p:nvSpPr>
        <p:spPr>
          <a:xfrm>
            <a:off x="7973298" y="2367093"/>
            <a:ext cx="33049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2" name="Google Shape;122;p32"/>
          <p:cNvSpPr txBox="1"/>
          <p:nvPr>
            <p:ph idx="6" type="body"/>
          </p:nvPr>
        </p:nvSpPr>
        <p:spPr>
          <a:xfrm>
            <a:off x="7973298" y="2943355"/>
            <a:ext cx="3304928"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23" name="Google Shape;123;p3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6" name="Shape 126"/>
        <p:cNvGrpSpPr/>
        <p:nvPr/>
      </p:nvGrpSpPr>
      <p:grpSpPr>
        <a:xfrm>
          <a:off x="0" y="0"/>
          <a:ext cx="0" cy="0"/>
          <a:chOff x="0" y="0"/>
          <a:chExt cx="0" cy="0"/>
        </a:xfrm>
      </p:grpSpPr>
      <p:pic>
        <p:nvPicPr>
          <p:cNvPr descr="Droplets-HD-Content-R1d.png" id="127" name="Google Shape;127;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8" name="Google Shape;128;p33"/>
          <p:cNvSpPr txBox="1"/>
          <p:nvPr>
            <p:ph type="title"/>
          </p:nvPr>
        </p:nvSpPr>
        <p:spPr>
          <a:xfrm>
            <a:off x="913774" y="610772"/>
            <a:ext cx="10364452" cy="160392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3"/>
          <p:cNvSpPr txBox="1"/>
          <p:nvPr>
            <p:ph idx="1" type="body"/>
          </p:nvPr>
        </p:nvSpPr>
        <p:spPr>
          <a:xfrm>
            <a:off x="913774" y="4204820"/>
            <a:ext cx="3296409"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0" name="Google Shape;130;p33"/>
          <p:cNvSpPr/>
          <p:nvPr>
            <p:ph idx="2" type="pic"/>
          </p:nvPr>
        </p:nvSpPr>
        <p:spPr>
          <a:xfrm>
            <a:off x="913774" y="2367093"/>
            <a:ext cx="3296409" cy="1524000"/>
          </a:xfrm>
          <a:prstGeom prst="roundRect">
            <a:avLst>
              <a:gd fmla="val 9363" name="adj"/>
            </a:avLst>
          </a:prstGeom>
          <a:noFill/>
          <a:ln cap="sq" cmpd="sng" w="82550">
            <a:solidFill>
              <a:srgbClr val="EAEAEA"/>
            </a:solidFill>
            <a:prstDash val="solid"/>
            <a:miter lim="800000"/>
            <a:headEnd len="sm" w="sm" type="none"/>
            <a:tailEnd len="sm" w="sm" type="none"/>
          </a:ln>
        </p:spPr>
      </p:sp>
      <p:sp>
        <p:nvSpPr>
          <p:cNvPr id="131" name="Google Shape;131;p33"/>
          <p:cNvSpPr txBox="1"/>
          <p:nvPr>
            <p:ph idx="3" type="body"/>
          </p:nvPr>
        </p:nvSpPr>
        <p:spPr>
          <a:xfrm>
            <a:off x="913774" y="4781082"/>
            <a:ext cx="3296409" cy="101011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2" name="Google Shape;132;p33"/>
          <p:cNvSpPr txBox="1"/>
          <p:nvPr>
            <p:ph idx="4" type="body"/>
          </p:nvPr>
        </p:nvSpPr>
        <p:spPr>
          <a:xfrm>
            <a:off x="4442759" y="4204820"/>
            <a:ext cx="33018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3" name="Google Shape;133;p33"/>
          <p:cNvSpPr/>
          <p:nvPr>
            <p:ph idx="5" type="pic"/>
          </p:nvPr>
        </p:nvSpPr>
        <p:spPr>
          <a:xfrm>
            <a:off x="4441348" y="2367093"/>
            <a:ext cx="3303352"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34" name="Google Shape;134;p33"/>
          <p:cNvSpPr txBox="1"/>
          <p:nvPr>
            <p:ph idx="6" type="body"/>
          </p:nvPr>
        </p:nvSpPr>
        <p:spPr>
          <a:xfrm>
            <a:off x="4441348" y="4781080"/>
            <a:ext cx="3303352" cy="101011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5" name="Google Shape;135;p33"/>
          <p:cNvSpPr txBox="1"/>
          <p:nvPr>
            <p:ph idx="7" type="body"/>
          </p:nvPr>
        </p:nvSpPr>
        <p:spPr>
          <a:xfrm>
            <a:off x="7973298" y="4204820"/>
            <a:ext cx="330068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6" name="Google Shape;136;p33"/>
          <p:cNvSpPr/>
          <p:nvPr>
            <p:ph idx="8" type="pic"/>
          </p:nvPr>
        </p:nvSpPr>
        <p:spPr>
          <a:xfrm>
            <a:off x="7973298" y="2367093"/>
            <a:ext cx="3304928"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37" name="Google Shape;137;p33"/>
          <p:cNvSpPr txBox="1"/>
          <p:nvPr>
            <p:ph idx="9" type="body"/>
          </p:nvPr>
        </p:nvSpPr>
        <p:spPr>
          <a:xfrm>
            <a:off x="7973173" y="4781078"/>
            <a:ext cx="3305053" cy="101012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8" name="Google Shape;138;p3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 name="Shape 141"/>
        <p:cNvGrpSpPr/>
        <p:nvPr/>
      </p:nvGrpSpPr>
      <p:grpSpPr>
        <a:xfrm>
          <a:off x="0" y="0"/>
          <a:ext cx="0" cy="0"/>
          <a:chOff x="0" y="0"/>
          <a:chExt cx="0" cy="0"/>
        </a:xfrm>
      </p:grpSpPr>
      <p:pic>
        <p:nvPicPr>
          <p:cNvPr descr="Droplets-HD-Content-R1d.png" id="142" name="Google Shape;142;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3" name="Google Shape;143;p34"/>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4"/>
          <p:cNvSpPr txBox="1"/>
          <p:nvPr>
            <p:ph idx="1" type="body"/>
          </p:nvPr>
        </p:nvSpPr>
        <p:spPr>
          <a:xfrm rot="5400000">
            <a:off x="4383948" y="-1103080"/>
            <a:ext cx="3424107" cy="103644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45" name="Google Shape;145;p3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8" name="Shape 148"/>
        <p:cNvGrpSpPr/>
        <p:nvPr/>
      </p:nvGrpSpPr>
      <p:grpSpPr>
        <a:xfrm>
          <a:off x="0" y="0"/>
          <a:ext cx="0" cy="0"/>
          <a:chOff x="0" y="0"/>
          <a:chExt cx="0" cy="0"/>
        </a:xfrm>
      </p:grpSpPr>
      <p:pic>
        <p:nvPicPr>
          <p:cNvPr descr="Droplets-HD-Content-R1d.png" id="149" name="Google Shape;149;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0" name="Google Shape;150;p35"/>
          <p:cNvSpPr txBox="1"/>
          <p:nvPr>
            <p:ph type="title"/>
          </p:nvPr>
        </p:nvSpPr>
        <p:spPr>
          <a:xfrm rot="5400000">
            <a:off x="7410763" y="1923738"/>
            <a:ext cx="5181599" cy="25533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35"/>
          <p:cNvSpPr txBox="1"/>
          <p:nvPr>
            <p:ph idx="1" type="body"/>
          </p:nvPr>
        </p:nvSpPr>
        <p:spPr>
          <a:xfrm rot="5400000">
            <a:off x="2152338" y="-628962"/>
            <a:ext cx="5181599" cy="7658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52" name="Google Shape;152;p3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pic>
        <p:nvPicPr>
          <p:cNvPr descr="Droplets-HD-Content-R1d.png" id="24" name="Google Shape;24;p2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2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0"/>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7" name="Google Shape;27;p2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descr="Droplets-HD-Content-R1d.png" id="31" name="Google Shape;31;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2" name="Google Shape;32;p21"/>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rgbClr val="7F7F7F"/>
                </a:solidFill>
              </a:defRPr>
            </a:lvl1pPr>
            <a:lvl2pPr indent="-228600" lvl="1" marL="914400" algn="l">
              <a:lnSpc>
                <a:spcPct val="120000"/>
              </a:lnSpc>
              <a:spcBef>
                <a:spcPts val="500"/>
              </a:spcBef>
              <a:spcAft>
                <a:spcPts val="0"/>
              </a:spcAft>
              <a:buSzPts val="2000"/>
              <a:buNone/>
              <a:defRPr sz="20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4" name="Google Shape;34;p2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pic>
        <p:nvPicPr>
          <p:cNvPr descr="Droplets-HD-Content-R1d.png" id="38" name="Google Shape;38;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9" name="Google Shape;39;p2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2"/>
          <p:cNvSpPr txBox="1"/>
          <p:nvPr>
            <p:ph idx="1" type="body"/>
          </p:nvPr>
        </p:nvSpPr>
        <p:spPr>
          <a:xfrm>
            <a:off x="913774" y="2367092"/>
            <a:ext cx="51060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1" name="Google Shape;41;p22"/>
          <p:cNvSpPr txBox="1"/>
          <p:nvPr>
            <p:ph idx="2" type="body"/>
          </p:nvPr>
        </p:nvSpPr>
        <p:spPr>
          <a:xfrm>
            <a:off x="6172200" y="2367092"/>
            <a:ext cx="5105400"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2" name="Google Shape;42;p2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pic>
        <p:nvPicPr>
          <p:cNvPr descr="Droplets-HD-Content-R1d.png" id="46" name="Google Shape;46;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 name="Google Shape;47;p2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3"/>
          <p:cNvSpPr txBox="1"/>
          <p:nvPr>
            <p:ph idx="1" type="body"/>
          </p:nvPr>
        </p:nvSpPr>
        <p:spPr>
          <a:xfrm>
            <a:off x="1146328" y="2371018"/>
            <a:ext cx="487347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9" name="Google Shape;49;p23"/>
          <p:cNvSpPr txBox="1"/>
          <p:nvPr>
            <p:ph idx="2" type="body"/>
          </p:nvPr>
        </p:nvSpPr>
        <p:spPr>
          <a:xfrm>
            <a:off x="913774" y="3051012"/>
            <a:ext cx="5106027"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0" name="Google Shape;50;p23"/>
          <p:cNvSpPr txBox="1"/>
          <p:nvPr>
            <p:ph idx="3" type="body"/>
          </p:nvPr>
        </p:nvSpPr>
        <p:spPr>
          <a:xfrm>
            <a:off x="6396423" y="2371018"/>
            <a:ext cx="488180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1" name="Google Shape;51;p23"/>
          <p:cNvSpPr txBox="1"/>
          <p:nvPr>
            <p:ph idx="4" type="body"/>
          </p:nvPr>
        </p:nvSpPr>
        <p:spPr>
          <a:xfrm>
            <a:off x="6172200" y="3051012"/>
            <a:ext cx="5105401"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2" name="Google Shape;52;p2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pic>
        <p:nvPicPr>
          <p:cNvPr descr="Droplets-HD-Content-R1d.png" id="56" name="Google Shape;56;p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7" name="Google Shape;57;p24"/>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pic>
        <p:nvPicPr>
          <p:cNvPr descr="Droplets-HD-Content-R1d.png" id="62" name="Google Shape;62;p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 name="Google Shape;63;p2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pic>
        <p:nvPicPr>
          <p:cNvPr descr="Droplets-HD-Content-R1d.png" id="67" name="Google Shape;67;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8" name="Google Shape;68;p26"/>
          <p:cNvSpPr txBox="1"/>
          <p:nvPr>
            <p:ph type="title"/>
          </p:nvPr>
        </p:nvSpPr>
        <p:spPr>
          <a:xfrm>
            <a:off x="913775" y="609600"/>
            <a:ext cx="3935688"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6"/>
          <p:cNvSpPr txBox="1"/>
          <p:nvPr>
            <p:ph idx="1" type="body"/>
          </p:nvPr>
        </p:nvSpPr>
        <p:spPr>
          <a:xfrm>
            <a:off x="5078062" y="609600"/>
            <a:ext cx="6200163"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0" name="Google Shape;70;p26"/>
          <p:cNvSpPr txBox="1"/>
          <p:nvPr>
            <p:ph idx="2" type="body"/>
          </p:nvPr>
        </p:nvSpPr>
        <p:spPr>
          <a:xfrm>
            <a:off x="913774" y="2632852"/>
            <a:ext cx="3935689" cy="315834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1" name="Google Shape;71;p2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pic>
        <p:nvPicPr>
          <p:cNvPr descr="Droplets-HD-Content-R1d.png" id="75" name="Google Shape;75;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6" name="Google Shape;76;p27"/>
          <p:cNvSpPr txBox="1"/>
          <p:nvPr>
            <p:ph type="title"/>
          </p:nvPr>
        </p:nvSpPr>
        <p:spPr>
          <a:xfrm>
            <a:off x="913774" y="609600"/>
            <a:ext cx="5934969" cy="20232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7"/>
          <p:cNvSpPr/>
          <p:nvPr>
            <p:ph idx="2" type="pic"/>
          </p:nvPr>
        </p:nvSpPr>
        <p:spPr>
          <a:xfrm>
            <a:off x="7424803" y="609601"/>
            <a:ext cx="3255358" cy="5181600"/>
          </a:xfrm>
          <a:prstGeom prst="roundRect">
            <a:avLst>
              <a:gd fmla="val 4943" name="adj"/>
            </a:avLst>
          </a:prstGeom>
          <a:noFill/>
          <a:ln cap="sq" cmpd="sng" w="82550">
            <a:solidFill>
              <a:srgbClr val="EAEAEA"/>
            </a:solidFill>
            <a:prstDash val="solid"/>
            <a:miter lim="800000"/>
            <a:headEnd len="sm" w="sm" type="none"/>
            <a:tailEnd len="sm" w="sm" type="none"/>
          </a:ln>
        </p:spPr>
      </p:sp>
      <p:sp>
        <p:nvSpPr>
          <p:cNvPr id="78" name="Google Shape;78;p27"/>
          <p:cNvSpPr txBox="1"/>
          <p:nvPr>
            <p:ph idx="1" type="body"/>
          </p:nvPr>
        </p:nvSpPr>
        <p:spPr>
          <a:xfrm>
            <a:off x="913794" y="2632852"/>
            <a:ext cx="5934949" cy="315834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9" name="Google Shape;79;p2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9" name="Shape 9"/>
        <p:cNvGrpSpPr/>
        <p:nvPr/>
      </p:nvGrpSpPr>
      <p:grpSpPr>
        <a:xfrm>
          <a:off x="0" y="0"/>
          <a:ext cx="0" cy="0"/>
          <a:chOff x="0" y="0"/>
          <a:chExt cx="0" cy="0"/>
        </a:xfrm>
      </p:grpSpPr>
      <p:pic>
        <p:nvPicPr>
          <p:cNvPr descr="\\DROBO-FS\QuickDrops\JB\PPTX NG\Droplets\LightingOverlay.png" id="10" name="Google Shape;10;p18"/>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11" name="Google Shape;11;p1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8"/>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5" name="Google Shape;15;p1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pSp>
        <p:nvGrpSpPr>
          <p:cNvPr id="159" name="Google Shape;159;p1"/>
          <p:cNvGrpSpPr/>
          <p:nvPr/>
        </p:nvGrpSpPr>
        <p:grpSpPr>
          <a:xfrm>
            <a:off x="1524000" y="1137375"/>
            <a:ext cx="9719158" cy="2357550"/>
            <a:chOff x="0" y="15024"/>
            <a:chExt cx="9144000" cy="2357550"/>
          </a:xfrm>
        </p:grpSpPr>
        <p:sp>
          <p:nvSpPr>
            <p:cNvPr id="160" name="Google Shape;160;p1"/>
            <p:cNvSpPr/>
            <p:nvPr/>
          </p:nvSpPr>
          <p:spPr>
            <a:xfrm>
              <a:off x="0" y="15024"/>
              <a:ext cx="9144000" cy="235755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
            <p:cNvSpPr txBox="1"/>
            <p:nvPr/>
          </p:nvSpPr>
          <p:spPr>
            <a:xfrm>
              <a:off x="115086" y="130110"/>
              <a:ext cx="8913828" cy="2127378"/>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None/>
              </a:pPr>
              <a:r>
                <a:rPr i="0" lang="en-US" sz="4800" u="none" cap="none" strike="noStrike">
                  <a:solidFill>
                    <a:schemeClr val="lt1"/>
                  </a:solidFill>
                </a:rPr>
                <a:t>Development of Novel Quantum Algorithms</a:t>
              </a:r>
              <a:endParaRPr i="0" sz="4800" u="none" cap="none" strike="noStrike">
                <a:solidFill>
                  <a:schemeClr val="lt1"/>
                </a:solidFill>
              </a:endParaRPr>
            </a:p>
          </p:txBody>
        </p:sp>
      </p:grpSp>
      <p:grpSp>
        <p:nvGrpSpPr>
          <p:cNvPr id="162" name="Google Shape;162;p1"/>
          <p:cNvGrpSpPr/>
          <p:nvPr/>
        </p:nvGrpSpPr>
        <p:grpSpPr>
          <a:xfrm>
            <a:off x="1524000" y="3874999"/>
            <a:ext cx="9523476" cy="2607824"/>
            <a:chOff x="0" y="0"/>
            <a:chExt cx="9144000" cy="1655761"/>
          </a:xfrm>
        </p:grpSpPr>
        <p:sp>
          <p:nvSpPr>
            <p:cNvPr id="163" name="Google Shape;163;p1"/>
            <p:cNvSpPr/>
            <p:nvPr/>
          </p:nvSpPr>
          <p:spPr>
            <a:xfrm>
              <a:off x="0" y="0"/>
              <a:ext cx="1655761" cy="1655761"/>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64" name="Google Shape;164;p1"/>
            <p:cNvSpPr/>
            <p:nvPr/>
          </p:nvSpPr>
          <p:spPr>
            <a:xfrm>
              <a:off x="827881" y="0"/>
              <a:ext cx="8316119" cy="1655761"/>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65" name="Google Shape;165;p1"/>
            <p:cNvSpPr txBox="1"/>
            <p:nvPr/>
          </p:nvSpPr>
          <p:spPr>
            <a:xfrm>
              <a:off x="827881" y="0"/>
              <a:ext cx="8316119" cy="35184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i="0" lang="en-US" sz="1700" u="none" cap="none" strike="noStrike">
                  <a:solidFill>
                    <a:schemeClr val="dk1"/>
                  </a:solidFill>
                </a:rPr>
                <a:t>Verifiability of Quantumness – Evidence for The Utility of Quantum Computing Before Fault Tolerance – Quantum Portfolio Optimization</a:t>
              </a:r>
              <a:endParaRPr i="0" sz="1700" u="none" cap="none" strike="noStrike">
                <a:solidFill>
                  <a:schemeClr val="dk1"/>
                </a:solidFill>
              </a:endParaRPr>
            </a:p>
          </p:txBody>
        </p:sp>
        <p:sp>
          <p:nvSpPr>
            <p:cNvPr id="166" name="Google Shape;166;p1"/>
            <p:cNvSpPr/>
            <p:nvPr/>
          </p:nvSpPr>
          <p:spPr>
            <a:xfrm>
              <a:off x="217318" y="351849"/>
              <a:ext cx="1221124" cy="1221124"/>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67" name="Google Shape;167;p1"/>
            <p:cNvSpPr/>
            <p:nvPr/>
          </p:nvSpPr>
          <p:spPr>
            <a:xfrm>
              <a:off x="827881" y="351849"/>
              <a:ext cx="8316119" cy="1221124"/>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68" name="Google Shape;168;p1"/>
            <p:cNvSpPr txBox="1"/>
            <p:nvPr/>
          </p:nvSpPr>
          <p:spPr>
            <a:xfrm>
              <a:off x="827881" y="351849"/>
              <a:ext cx="8316119" cy="35184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i="0" lang="en-US" sz="1700" u="none" cap="none" strike="noStrike">
                  <a:solidFill>
                    <a:schemeClr val="dk1"/>
                  </a:solidFill>
                </a:rPr>
                <a:t>Leveraging Quantum Computing for Financial Optimization</a:t>
              </a:r>
              <a:endParaRPr i="0" sz="1700" u="none" cap="none" strike="noStrike">
                <a:solidFill>
                  <a:schemeClr val="dk1"/>
                </a:solidFill>
              </a:endParaRPr>
            </a:p>
          </p:txBody>
        </p:sp>
        <p:sp>
          <p:nvSpPr>
            <p:cNvPr id="169" name="Google Shape;169;p1"/>
            <p:cNvSpPr/>
            <p:nvPr/>
          </p:nvSpPr>
          <p:spPr>
            <a:xfrm>
              <a:off x="434637" y="703698"/>
              <a:ext cx="786486" cy="786486"/>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70" name="Google Shape;170;p1"/>
            <p:cNvSpPr/>
            <p:nvPr/>
          </p:nvSpPr>
          <p:spPr>
            <a:xfrm>
              <a:off x="827881" y="703698"/>
              <a:ext cx="8316119" cy="786486"/>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71" name="Google Shape;171;p1"/>
            <p:cNvSpPr txBox="1"/>
            <p:nvPr/>
          </p:nvSpPr>
          <p:spPr>
            <a:xfrm>
              <a:off x="827881" y="703698"/>
              <a:ext cx="8316119" cy="35184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i="0" lang="en-US" sz="1700" u="none" cap="none" strike="noStrike">
                  <a:solidFill>
                    <a:schemeClr val="dk1"/>
                  </a:solidFill>
                </a:rPr>
                <a:t>Group name. Noise Nullifiers </a:t>
              </a:r>
              <a:endParaRPr i="0" sz="1700" u="none" cap="none" strike="noStrike">
                <a:solidFill>
                  <a:schemeClr val="dk1"/>
                </a:solidFill>
              </a:endParaRPr>
            </a:p>
          </p:txBody>
        </p:sp>
        <p:sp>
          <p:nvSpPr>
            <p:cNvPr id="172" name="Google Shape;172;p1"/>
            <p:cNvSpPr/>
            <p:nvPr/>
          </p:nvSpPr>
          <p:spPr>
            <a:xfrm>
              <a:off x="651956" y="1055548"/>
              <a:ext cx="351849" cy="351849"/>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73" name="Google Shape;173;p1"/>
            <p:cNvSpPr/>
            <p:nvPr/>
          </p:nvSpPr>
          <p:spPr>
            <a:xfrm>
              <a:off x="827881" y="1055548"/>
              <a:ext cx="8316119" cy="351849"/>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74" name="Google Shape;174;p1"/>
            <p:cNvSpPr txBox="1"/>
            <p:nvPr/>
          </p:nvSpPr>
          <p:spPr>
            <a:xfrm>
              <a:off x="827881" y="1055548"/>
              <a:ext cx="8316119" cy="35184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i="0" lang="en-US" sz="1700" u="none" cap="none" strike="noStrike">
                  <a:solidFill>
                    <a:schemeClr val="dk1"/>
                  </a:solidFill>
                </a:rPr>
                <a:t>Nigel Phillips(USA), Kazim Mumtaz(Pakistan), Tulsi Chaudhari(USA)</a:t>
              </a:r>
              <a:endParaRPr i="0" sz="1700" u="none" cap="none" strike="noStrike">
                <a:solidFill>
                  <a:schemeClr val="dk1"/>
                </a:solidFill>
              </a:endParaRPr>
            </a:p>
          </p:txBody>
        </p:sp>
      </p:grpSp>
      <p:sp>
        <p:nvSpPr>
          <p:cNvPr id="175" name="Google Shape;175;p1"/>
          <p:cNvSpPr txBox="1"/>
          <p:nvPr/>
        </p:nvSpPr>
        <p:spPr>
          <a:xfrm>
            <a:off x="7529513" y="357188"/>
            <a:ext cx="452913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542175"/>
                </a:solidFill>
                <a:latin typeface="Twentieth Century"/>
                <a:ea typeface="Twentieth Century"/>
                <a:cs typeface="Twentieth Century"/>
                <a:sym typeface="Twentieth Century"/>
              </a:rPr>
              <a:t>Womanium Quantum + AI Program 2024</a:t>
            </a:r>
            <a:endParaRPr sz="1800">
              <a:solidFill>
                <a:srgbClr val="542175"/>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10"/>
          <p:cNvGrpSpPr/>
          <p:nvPr/>
        </p:nvGrpSpPr>
        <p:grpSpPr>
          <a:xfrm>
            <a:off x="913775" y="413501"/>
            <a:ext cx="10744826" cy="1801110"/>
            <a:chOff x="0" y="148"/>
            <a:chExt cx="10364451" cy="1595880"/>
          </a:xfrm>
        </p:grpSpPr>
        <p:sp>
          <p:nvSpPr>
            <p:cNvPr id="296" name="Google Shape;296;p10"/>
            <p:cNvSpPr/>
            <p:nvPr/>
          </p:nvSpPr>
          <p:spPr>
            <a:xfrm>
              <a:off x="0" y="148"/>
              <a:ext cx="10364451" cy="159588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txBox="1"/>
            <p:nvPr/>
          </p:nvSpPr>
          <p:spPr>
            <a:xfrm>
              <a:off x="77904" y="78052"/>
              <a:ext cx="10208643" cy="1440072"/>
            </a:xfrm>
            <a:prstGeom prst="rect">
              <a:avLst/>
            </a:prstGeom>
            <a:noFill/>
            <a:ln>
              <a:noFill/>
            </a:ln>
          </p:spPr>
          <p:txBody>
            <a:bodyPr anchorCtr="0" anchor="ctr" bIns="167625" lIns="167625" spcFirstLastPara="1" rIns="167625" wrap="square" tIns="167625">
              <a:noAutofit/>
            </a:bodyPr>
            <a:lstStyle/>
            <a:p>
              <a:pPr indent="0" lvl="0" marL="0" marR="0" rtl="0" algn="l">
                <a:lnSpc>
                  <a:spcPct val="90000"/>
                </a:lnSpc>
                <a:spcBef>
                  <a:spcPts val="0"/>
                </a:spcBef>
                <a:spcAft>
                  <a:spcPts val="0"/>
                </a:spcAft>
                <a:buNone/>
              </a:pPr>
              <a:r>
                <a:rPr b="1" lang="en-US" sz="4400">
                  <a:solidFill>
                    <a:schemeClr val="lt1"/>
                  </a:solidFill>
                </a:rPr>
                <a:t>Portfolio Optimization on D-</a:t>
              </a:r>
              <a:r>
                <a:rPr b="1" lang="en-US" sz="4400">
                  <a:solidFill>
                    <a:schemeClr val="lt1"/>
                  </a:solidFill>
                </a:rPr>
                <a:t>Wave Optimal</a:t>
              </a:r>
              <a:r>
                <a:rPr b="1" lang="en-US" sz="4400">
                  <a:solidFill>
                    <a:schemeClr val="lt1"/>
                  </a:solidFill>
                </a:rPr>
                <a:t> Asset Selection Visualization</a:t>
              </a:r>
              <a:endParaRPr b="1" sz="4400">
                <a:solidFill>
                  <a:schemeClr val="lt1"/>
                </a:solidFill>
              </a:endParaRPr>
            </a:p>
          </p:txBody>
        </p:sp>
      </p:grpSp>
      <p:sp>
        <p:nvSpPr>
          <p:cNvPr id="298" name="Google Shape;298;p10"/>
          <p:cNvSpPr txBox="1"/>
          <p:nvPr>
            <p:ph idx="1" type="body"/>
          </p:nvPr>
        </p:nvSpPr>
        <p:spPr>
          <a:xfrm>
            <a:off x="184974" y="2420616"/>
            <a:ext cx="10363826" cy="3424107"/>
          </a:xfrm>
          <a:prstGeom prst="rect">
            <a:avLst/>
          </a:prstGeom>
          <a:noFill/>
          <a:ln>
            <a:noFill/>
          </a:ln>
        </p:spPr>
        <p:txBody>
          <a:bodyPr anchorCtr="0" anchor="t" bIns="45700" lIns="91425" spcFirstLastPara="1" rIns="91425" wrap="square" tIns="45700">
            <a:normAutofit lnSpcReduction="20000"/>
          </a:bodyPr>
          <a:lstStyle/>
          <a:p>
            <a:pPr indent="-234950" lvl="0" marL="228600" rtl="0" algn="l">
              <a:lnSpc>
                <a:spcPct val="100000"/>
              </a:lnSpc>
              <a:spcBef>
                <a:spcPts val="0"/>
              </a:spcBef>
              <a:spcAft>
                <a:spcPts val="0"/>
              </a:spcAft>
              <a:buSzPts val="2100"/>
              <a:buChar char="•"/>
            </a:pPr>
            <a:r>
              <a:rPr b="1" lang="en-US" sz="2100" cap="none">
                <a:latin typeface="Arial"/>
                <a:ea typeface="Arial"/>
                <a:cs typeface="Arial"/>
                <a:sym typeface="Arial"/>
              </a:rPr>
              <a:t>Description</a:t>
            </a:r>
            <a:r>
              <a:rPr lang="en-US" sz="2100" cap="none">
                <a:latin typeface="Arial"/>
                <a:ea typeface="Arial"/>
                <a:cs typeface="Arial"/>
                <a:sym typeface="Arial"/>
              </a:rPr>
              <a:t>:</a:t>
            </a:r>
            <a:endParaRPr sz="2100">
              <a:latin typeface="Arial"/>
              <a:ea typeface="Arial"/>
              <a:cs typeface="Arial"/>
              <a:sym typeface="Arial"/>
            </a:endParaRPr>
          </a:p>
          <a:p>
            <a:pPr indent="-219075" lvl="0" marL="228600" rtl="0" algn="l">
              <a:lnSpc>
                <a:spcPct val="100000"/>
              </a:lnSpc>
              <a:spcBef>
                <a:spcPts val="1000"/>
              </a:spcBef>
              <a:spcAft>
                <a:spcPts val="0"/>
              </a:spcAft>
              <a:buSzPts val="1850"/>
              <a:buChar char="•"/>
            </a:pPr>
            <a:r>
              <a:rPr lang="en-US" sz="1850" cap="none">
                <a:latin typeface="Arial"/>
                <a:ea typeface="Arial"/>
                <a:cs typeface="Arial"/>
                <a:sym typeface="Arial"/>
              </a:rPr>
              <a:t> Bar charts compare the original asset selection</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cap="none">
                <a:latin typeface="Arial"/>
                <a:ea typeface="Arial"/>
                <a:cs typeface="Arial"/>
                <a:sym typeface="Arial"/>
              </a:rPr>
              <a:t>against the post-processed (mitigated) selection. </a:t>
            </a:r>
            <a:endParaRPr sz="1850" cap="none">
              <a:latin typeface="Arial"/>
              <a:ea typeface="Arial"/>
              <a:cs typeface="Arial"/>
              <a:sym typeface="Arial"/>
            </a:endParaRPr>
          </a:p>
          <a:p>
            <a:pPr indent="-219075" lvl="0" marL="228600" rtl="0" algn="l">
              <a:lnSpc>
                <a:spcPct val="100000"/>
              </a:lnSpc>
              <a:spcBef>
                <a:spcPts val="1000"/>
              </a:spcBef>
              <a:spcAft>
                <a:spcPts val="0"/>
              </a:spcAft>
              <a:buSzPts val="1850"/>
              <a:buChar char="•"/>
            </a:pPr>
            <a:r>
              <a:rPr lang="en-US" sz="1850" cap="none">
                <a:latin typeface="Arial"/>
                <a:ea typeface="Arial"/>
                <a:cs typeface="Arial"/>
                <a:sym typeface="Arial"/>
              </a:rPr>
              <a:t>Each bar represents the selection status of an </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cap="none">
                <a:latin typeface="Arial"/>
                <a:ea typeface="Arial"/>
                <a:cs typeface="Arial"/>
                <a:sym typeface="Arial"/>
              </a:rPr>
              <a:t>asset (selected or not).</a:t>
            </a:r>
            <a:endParaRPr sz="1850">
              <a:latin typeface="Arial"/>
              <a:ea typeface="Arial"/>
              <a:cs typeface="Arial"/>
              <a:sym typeface="Arial"/>
            </a:endParaRPr>
          </a:p>
          <a:p>
            <a:pPr indent="-234950" lvl="0" marL="228600" rtl="0" algn="l">
              <a:lnSpc>
                <a:spcPct val="100000"/>
              </a:lnSpc>
              <a:spcBef>
                <a:spcPts val="1000"/>
              </a:spcBef>
              <a:spcAft>
                <a:spcPts val="0"/>
              </a:spcAft>
              <a:buSzPts val="2100"/>
              <a:buChar char="•"/>
            </a:pPr>
            <a:r>
              <a:rPr b="1" lang="en-US" sz="2100" cap="none">
                <a:latin typeface="Arial"/>
                <a:ea typeface="Arial"/>
                <a:cs typeface="Arial"/>
                <a:sym typeface="Arial"/>
              </a:rPr>
              <a:t>Goal:</a:t>
            </a:r>
            <a:endParaRPr sz="2100">
              <a:latin typeface="Arial"/>
              <a:ea typeface="Arial"/>
              <a:cs typeface="Arial"/>
              <a:sym typeface="Arial"/>
            </a:endParaRPr>
          </a:p>
          <a:p>
            <a:pPr indent="-219075" lvl="0" marL="228600" rtl="0" algn="l">
              <a:lnSpc>
                <a:spcPct val="100000"/>
              </a:lnSpc>
              <a:spcBef>
                <a:spcPts val="1000"/>
              </a:spcBef>
              <a:spcAft>
                <a:spcPts val="0"/>
              </a:spcAft>
              <a:buSzPts val="1850"/>
              <a:buChar char="•"/>
            </a:pPr>
            <a:r>
              <a:rPr lang="en-US" sz="1850" cap="none">
                <a:latin typeface="Arial"/>
                <a:ea typeface="Arial"/>
                <a:cs typeface="Arial"/>
                <a:sym typeface="Arial"/>
              </a:rPr>
              <a:t> Highlights the effectiveness of quantum </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cap="none">
                <a:latin typeface="Arial"/>
                <a:ea typeface="Arial"/>
                <a:cs typeface="Arial"/>
                <a:sym typeface="Arial"/>
              </a:rPr>
              <a:t>optimization</a:t>
            </a:r>
            <a:r>
              <a:rPr lang="en-US" sz="1850">
                <a:latin typeface="Arial"/>
                <a:ea typeface="Arial"/>
                <a:cs typeface="Arial"/>
                <a:sym typeface="Arial"/>
              </a:rPr>
              <a:t> </a:t>
            </a:r>
            <a:r>
              <a:rPr lang="en-US" sz="1850" cap="none">
                <a:latin typeface="Arial"/>
                <a:ea typeface="Arial"/>
                <a:cs typeface="Arial"/>
                <a:sym typeface="Arial"/>
              </a:rPr>
              <a:t>and post-processing in finding </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cap="none">
                <a:latin typeface="Arial"/>
                <a:ea typeface="Arial"/>
                <a:cs typeface="Arial"/>
                <a:sym typeface="Arial"/>
              </a:rPr>
              <a:t>practical solutions for</a:t>
            </a:r>
            <a:r>
              <a:rPr lang="en-US" sz="1850">
                <a:latin typeface="Arial"/>
                <a:ea typeface="Arial"/>
                <a:cs typeface="Arial"/>
                <a:sym typeface="Arial"/>
              </a:rPr>
              <a:t> </a:t>
            </a:r>
            <a:r>
              <a:rPr lang="en-US" sz="1850" cap="none">
                <a:latin typeface="Arial"/>
                <a:ea typeface="Arial"/>
                <a:cs typeface="Arial"/>
                <a:sym typeface="Arial"/>
              </a:rPr>
              <a:t>asset selection.</a:t>
            </a:r>
            <a:endParaRPr sz="1850" cap="none">
              <a:latin typeface="Arial"/>
              <a:ea typeface="Arial"/>
              <a:cs typeface="Arial"/>
              <a:sym typeface="Arial"/>
            </a:endParaRPr>
          </a:p>
        </p:txBody>
      </p:sp>
      <p:pic>
        <p:nvPicPr>
          <p:cNvPr id="299" name="Google Shape;299;p10"/>
          <p:cNvPicPr preferRelativeResize="0"/>
          <p:nvPr/>
        </p:nvPicPr>
        <p:blipFill rotWithShape="1">
          <a:blip r:embed="rId3">
            <a:alphaModFix/>
          </a:blip>
          <a:srcRect b="0" l="0" r="2837" t="8331"/>
          <a:stretch/>
        </p:blipFill>
        <p:spPr>
          <a:xfrm>
            <a:off x="6169819" y="2420633"/>
            <a:ext cx="5108399" cy="42616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1"/>
          <p:cNvGrpSpPr/>
          <p:nvPr/>
        </p:nvGrpSpPr>
        <p:grpSpPr>
          <a:xfrm>
            <a:off x="913775" y="618665"/>
            <a:ext cx="10364451" cy="1595880"/>
            <a:chOff x="0" y="148"/>
            <a:chExt cx="10364451" cy="1595880"/>
          </a:xfrm>
        </p:grpSpPr>
        <p:sp>
          <p:nvSpPr>
            <p:cNvPr id="305" name="Google Shape;305;p11"/>
            <p:cNvSpPr/>
            <p:nvPr/>
          </p:nvSpPr>
          <p:spPr>
            <a:xfrm>
              <a:off x="0" y="148"/>
              <a:ext cx="10364451" cy="159588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txBox="1"/>
            <p:nvPr/>
          </p:nvSpPr>
          <p:spPr>
            <a:xfrm>
              <a:off x="77904" y="78052"/>
              <a:ext cx="10208643" cy="1440072"/>
            </a:xfrm>
            <a:prstGeom prst="rect">
              <a:avLst/>
            </a:prstGeom>
            <a:noFill/>
            <a:ln>
              <a:noFill/>
            </a:ln>
          </p:spPr>
          <p:txBody>
            <a:bodyPr anchorCtr="0" anchor="ctr" bIns="167625" lIns="167625" spcFirstLastPara="1" rIns="167625" wrap="square" tIns="167625">
              <a:noAutofit/>
            </a:bodyPr>
            <a:lstStyle/>
            <a:p>
              <a:pPr indent="0" lvl="0" marL="0" marR="0" rtl="0" algn="l">
                <a:lnSpc>
                  <a:spcPct val="90000"/>
                </a:lnSpc>
                <a:spcBef>
                  <a:spcPts val="0"/>
                </a:spcBef>
                <a:spcAft>
                  <a:spcPts val="0"/>
                </a:spcAft>
                <a:buNone/>
              </a:pPr>
              <a:r>
                <a:rPr lang="en-US" sz="4400">
                  <a:solidFill>
                    <a:schemeClr val="lt1"/>
                  </a:solidFill>
                  <a:latin typeface="Twentieth Century"/>
                  <a:ea typeface="Twentieth Century"/>
                  <a:cs typeface="Twentieth Century"/>
                  <a:sym typeface="Twentieth Century"/>
                </a:rPr>
                <a:t>R</a:t>
              </a:r>
              <a:r>
                <a:rPr b="1" lang="en-US" sz="4400">
                  <a:solidFill>
                    <a:schemeClr val="lt1"/>
                  </a:solidFill>
                </a:rPr>
                <a:t>eal-World Portfolio Optimization Real-World Data Solution</a:t>
              </a:r>
              <a:endParaRPr b="1" sz="4400">
                <a:solidFill>
                  <a:schemeClr val="lt1"/>
                </a:solidFill>
              </a:endParaRPr>
            </a:p>
          </p:txBody>
        </p:sp>
      </p:grpSp>
      <p:sp>
        <p:nvSpPr>
          <p:cNvPr id="307" name="Google Shape;307;p11"/>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cap="none"/>
              <a:t> </a:t>
            </a:r>
            <a:r>
              <a:rPr lang="en-US" cap="none"/>
              <a:t>Description</a:t>
            </a:r>
            <a:r>
              <a:rPr lang="en-US" cap="none"/>
              <a:t>:</a:t>
            </a:r>
            <a:br>
              <a:rPr lang="en-US"/>
            </a:br>
            <a:r>
              <a:rPr lang="en-US" cap="none"/>
              <a:t>Output showing the optimal portfolio selection using real-world financial data, solved with the </a:t>
            </a:r>
            <a:r>
              <a:rPr lang="en-US"/>
              <a:t>D</a:t>
            </a:r>
            <a:r>
              <a:rPr lang="en-US" cap="none"/>
              <a:t>-</a:t>
            </a:r>
            <a:r>
              <a:rPr lang="en-US"/>
              <a:t>W</a:t>
            </a:r>
            <a:r>
              <a:rPr lang="en-US" cap="none"/>
              <a:t>ave </a:t>
            </a:r>
            <a:r>
              <a:rPr lang="en-US"/>
              <a:t>Q</a:t>
            </a:r>
            <a:r>
              <a:rPr lang="en-US" cap="none"/>
              <a:t>uantum </a:t>
            </a:r>
            <a:r>
              <a:rPr lang="en-US"/>
              <a:t>API</a:t>
            </a:r>
            <a:r>
              <a:rPr lang="en-US" cap="none"/>
              <a:t>.</a:t>
            </a:r>
            <a:endParaRPr/>
          </a:p>
          <a:p>
            <a:pPr indent="-342900" lvl="0" marL="457200" rtl="0" algn="l">
              <a:lnSpc>
                <a:spcPct val="100000"/>
              </a:lnSpc>
              <a:spcBef>
                <a:spcPts val="0"/>
              </a:spcBef>
              <a:spcAft>
                <a:spcPts val="0"/>
              </a:spcAft>
              <a:buSzPts val="1800"/>
              <a:buChar char="●"/>
            </a:pPr>
            <a:r>
              <a:rPr lang="en-US" cap="none"/>
              <a:t>Goal:</a:t>
            </a:r>
            <a:endParaRPr/>
          </a:p>
          <a:p>
            <a:pPr indent="0" lvl="0" marL="457200" rtl="0" algn="l">
              <a:lnSpc>
                <a:spcPct val="100000"/>
              </a:lnSpc>
              <a:spcBef>
                <a:spcPts val="1000"/>
              </a:spcBef>
              <a:spcAft>
                <a:spcPts val="0"/>
              </a:spcAft>
              <a:buNone/>
            </a:pPr>
            <a:r>
              <a:rPr lang="en-US" cap="none"/>
              <a:t>Provides evidence of quantum utility in solving practical real-world problems, showcasing the potential for financial applications.</a:t>
            </a:r>
            <a:endParaRPr cap="none"/>
          </a:p>
        </p:txBody>
      </p:sp>
      <p:pic>
        <p:nvPicPr>
          <p:cNvPr id="308" name="Google Shape;308;p11"/>
          <p:cNvPicPr preferRelativeResize="0"/>
          <p:nvPr/>
        </p:nvPicPr>
        <p:blipFill rotWithShape="1">
          <a:blip r:embed="rId3">
            <a:alphaModFix/>
          </a:blip>
          <a:srcRect b="0" l="-1" r="30223" t="0"/>
          <a:stretch/>
        </p:blipFill>
        <p:spPr>
          <a:xfrm>
            <a:off x="6185562" y="4600385"/>
            <a:ext cx="5909849" cy="928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12"/>
          <p:cNvGrpSpPr/>
          <p:nvPr/>
        </p:nvGrpSpPr>
        <p:grpSpPr>
          <a:xfrm>
            <a:off x="913775" y="590715"/>
            <a:ext cx="10364451" cy="1339296"/>
            <a:chOff x="0" y="284751"/>
            <a:chExt cx="10364451" cy="1026674"/>
          </a:xfrm>
        </p:grpSpPr>
        <p:sp>
          <p:nvSpPr>
            <p:cNvPr id="314" name="Google Shape;314;p12"/>
            <p:cNvSpPr/>
            <p:nvPr/>
          </p:nvSpPr>
          <p:spPr>
            <a:xfrm>
              <a:off x="0" y="284751"/>
              <a:ext cx="10364451" cy="1026674"/>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txBox="1"/>
            <p:nvPr/>
          </p:nvSpPr>
          <p:spPr>
            <a:xfrm>
              <a:off x="50118" y="334869"/>
              <a:ext cx="10264215" cy="926438"/>
            </a:xfrm>
            <a:prstGeom prst="rect">
              <a:avLst/>
            </a:prstGeom>
            <a:noFill/>
            <a:ln>
              <a:noFill/>
            </a:ln>
          </p:spPr>
          <p:txBody>
            <a:bodyPr anchorCtr="0" anchor="ctr" bIns="171450" lIns="171450" spcFirstLastPara="1" rIns="171450" wrap="square" tIns="171450">
              <a:noAutofit/>
            </a:bodyPr>
            <a:lstStyle/>
            <a:p>
              <a:pPr indent="0" lvl="0" marL="0" marR="0" rtl="0" algn="l">
                <a:lnSpc>
                  <a:spcPct val="90000"/>
                </a:lnSpc>
                <a:spcBef>
                  <a:spcPts val="0"/>
                </a:spcBef>
                <a:spcAft>
                  <a:spcPts val="0"/>
                </a:spcAft>
                <a:buNone/>
              </a:pPr>
              <a:r>
                <a:rPr b="1" lang="en-US" sz="4200">
                  <a:solidFill>
                    <a:schemeClr val="lt1"/>
                  </a:solidFill>
                </a:rPr>
                <a:t>Quantum Times for Different Problem Sizes</a:t>
              </a:r>
              <a:endParaRPr b="1" sz="4200">
                <a:solidFill>
                  <a:schemeClr val="lt1"/>
                </a:solidFill>
              </a:endParaRPr>
            </a:p>
          </p:txBody>
        </p:sp>
      </p:grpSp>
      <p:sp>
        <p:nvSpPr>
          <p:cNvPr id="316" name="Google Shape;316;p12"/>
          <p:cNvSpPr txBox="1"/>
          <p:nvPr>
            <p:ph idx="1" type="body"/>
          </p:nvPr>
        </p:nvSpPr>
        <p:spPr>
          <a:xfrm>
            <a:off x="913775" y="2367100"/>
            <a:ext cx="5327100" cy="3424200"/>
          </a:xfrm>
          <a:prstGeom prst="rect">
            <a:avLst/>
          </a:prstGeom>
          <a:noFill/>
          <a:ln>
            <a:noFill/>
          </a:ln>
        </p:spPr>
        <p:txBody>
          <a:bodyPr anchorCtr="0" anchor="t" bIns="45700" lIns="91425" spcFirstLastPara="1" rIns="91425" wrap="square" tIns="45700">
            <a:normAutofit lnSpcReduction="20000"/>
          </a:bodyPr>
          <a:lstStyle/>
          <a:p>
            <a:pPr indent="-234950" lvl="0" marL="228600" rtl="0" algn="l">
              <a:lnSpc>
                <a:spcPct val="100000"/>
              </a:lnSpc>
              <a:spcBef>
                <a:spcPts val="0"/>
              </a:spcBef>
              <a:spcAft>
                <a:spcPts val="0"/>
              </a:spcAft>
              <a:buSzPts val="2100"/>
              <a:buChar char="•"/>
            </a:pPr>
            <a:r>
              <a:rPr b="1" lang="en-US" sz="2100" cap="none">
                <a:latin typeface="Arial"/>
                <a:ea typeface="Arial"/>
                <a:cs typeface="Arial"/>
                <a:sym typeface="Arial"/>
              </a:rPr>
              <a:t>Description:</a:t>
            </a:r>
            <a:endParaRPr b="1" sz="2100">
              <a:latin typeface="Arial"/>
              <a:ea typeface="Arial"/>
              <a:cs typeface="Arial"/>
              <a:sym typeface="Arial"/>
            </a:endParaRPr>
          </a:p>
          <a:p>
            <a:pPr indent="-219075" lvl="0" marL="228600" rtl="0" algn="l">
              <a:lnSpc>
                <a:spcPct val="100000"/>
              </a:lnSpc>
              <a:spcBef>
                <a:spcPts val="1000"/>
              </a:spcBef>
              <a:spcAft>
                <a:spcPts val="0"/>
              </a:spcAft>
              <a:buSzPts val="1850"/>
              <a:buChar char="•"/>
            </a:pPr>
            <a:r>
              <a:rPr lang="en-US" sz="1850" cap="none">
                <a:latin typeface="Arial"/>
                <a:ea typeface="Arial"/>
                <a:cs typeface="Arial"/>
                <a:sym typeface="Arial"/>
              </a:rPr>
              <a:t> A plot showing the time taken by the </a:t>
            </a:r>
            <a:r>
              <a:rPr lang="en-US">
                <a:latin typeface="Arial"/>
                <a:ea typeface="Arial"/>
                <a:cs typeface="Arial"/>
                <a:sym typeface="Arial"/>
              </a:rPr>
              <a:t>Trotterized Time Evolution of a 2D Transverse-Field Map</a:t>
            </a:r>
            <a:r>
              <a:rPr lang="en-US" sz="1850">
                <a:latin typeface="Arial"/>
                <a:ea typeface="Arial"/>
                <a:cs typeface="Arial"/>
                <a:sym typeface="Arial"/>
              </a:rPr>
              <a:t> </a:t>
            </a:r>
            <a:r>
              <a:rPr lang="en-US" sz="1850" cap="none">
                <a:latin typeface="Arial"/>
                <a:ea typeface="Arial"/>
                <a:cs typeface="Arial"/>
                <a:sym typeface="Arial"/>
              </a:rPr>
              <a:t>to solve portfolio optimization </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a:latin typeface="Arial"/>
                <a:ea typeface="Arial"/>
                <a:cs typeface="Arial"/>
                <a:sym typeface="Arial"/>
              </a:rPr>
              <a:t> </a:t>
            </a:r>
            <a:r>
              <a:rPr lang="en-US" sz="1850" cap="none">
                <a:latin typeface="Arial"/>
                <a:ea typeface="Arial"/>
                <a:cs typeface="Arial"/>
                <a:sym typeface="Arial"/>
              </a:rPr>
              <a:t>problems of varying sizes.</a:t>
            </a:r>
            <a:endParaRPr sz="1850">
              <a:latin typeface="Arial"/>
              <a:ea typeface="Arial"/>
              <a:cs typeface="Arial"/>
              <a:sym typeface="Arial"/>
            </a:endParaRPr>
          </a:p>
          <a:p>
            <a:pPr indent="-304800" lvl="0" marL="228600" rtl="0" algn="l">
              <a:lnSpc>
                <a:spcPct val="100000"/>
              </a:lnSpc>
              <a:spcBef>
                <a:spcPts val="1000"/>
              </a:spcBef>
              <a:spcAft>
                <a:spcPts val="0"/>
              </a:spcAft>
              <a:buSzPts val="3200"/>
              <a:buChar char="•"/>
            </a:pPr>
            <a:r>
              <a:rPr b="1" lang="en-US" sz="2100" cap="none">
                <a:latin typeface="Arial"/>
                <a:ea typeface="Arial"/>
                <a:cs typeface="Arial"/>
                <a:sym typeface="Arial"/>
              </a:rPr>
              <a:t>Goal</a:t>
            </a:r>
            <a:r>
              <a:rPr lang="en-US" sz="3200" cap="none"/>
              <a:t>:</a:t>
            </a:r>
            <a:endParaRPr sz="3200"/>
          </a:p>
          <a:p>
            <a:pPr indent="-228600" lvl="0" marL="228600" rtl="0" algn="l">
              <a:lnSpc>
                <a:spcPct val="100000"/>
              </a:lnSpc>
              <a:spcBef>
                <a:spcPts val="1000"/>
              </a:spcBef>
              <a:spcAft>
                <a:spcPts val="0"/>
              </a:spcAft>
              <a:buSzPts val="2000"/>
              <a:buChar char="•"/>
            </a:pPr>
            <a:r>
              <a:rPr lang="en-US" cap="none"/>
              <a:t> </a:t>
            </a:r>
            <a:r>
              <a:rPr lang="en-US" sz="1850" cap="none">
                <a:latin typeface="Arial"/>
                <a:ea typeface="Arial"/>
                <a:cs typeface="Arial"/>
                <a:sym typeface="Arial"/>
              </a:rPr>
              <a:t>Demonstrates the scalability and efficiency of </a:t>
            </a:r>
            <a:endParaRPr sz="1850" cap="none">
              <a:latin typeface="Arial"/>
              <a:ea typeface="Arial"/>
              <a:cs typeface="Arial"/>
              <a:sym typeface="Arial"/>
            </a:endParaRPr>
          </a:p>
          <a:p>
            <a:pPr indent="0" lvl="0" marL="228600" rtl="0" algn="l">
              <a:lnSpc>
                <a:spcPct val="100000"/>
              </a:lnSpc>
              <a:spcBef>
                <a:spcPts val="1000"/>
              </a:spcBef>
              <a:spcAft>
                <a:spcPts val="0"/>
              </a:spcAft>
              <a:buNone/>
            </a:pPr>
            <a:r>
              <a:rPr lang="en-US" sz="1850" cap="none">
                <a:latin typeface="Arial"/>
                <a:ea typeface="Arial"/>
                <a:cs typeface="Arial"/>
                <a:sym typeface="Arial"/>
              </a:rPr>
              <a:t>quantum algorithms in handling larger datasets.</a:t>
            </a:r>
            <a:endParaRPr sz="1850" cap="none">
              <a:latin typeface="Arial"/>
              <a:ea typeface="Arial"/>
              <a:cs typeface="Arial"/>
              <a:sym typeface="Arial"/>
            </a:endParaRPr>
          </a:p>
        </p:txBody>
      </p:sp>
      <p:pic>
        <p:nvPicPr>
          <p:cNvPr id="317" name="Google Shape;317;p12"/>
          <p:cNvPicPr preferRelativeResize="0"/>
          <p:nvPr/>
        </p:nvPicPr>
        <p:blipFill rotWithShape="1">
          <a:blip r:embed="rId3">
            <a:alphaModFix/>
          </a:blip>
          <a:srcRect b="0" l="0" r="0" t="0"/>
          <a:stretch/>
        </p:blipFill>
        <p:spPr>
          <a:xfrm>
            <a:off x="6240960" y="2398448"/>
            <a:ext cx="5568197" cy="3545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13"/>
          <p:cNvGrpSpPr/>
          <p:nvPr/>
        </p:nvGrpSpPr>
        <p:grpSpPr>
          <a:xfrm>
            <a:off x="838200" y="366273"/>
            <a:ext cx="10515600" cy="1323270"/>
            <a:chOff x="0" y="1146"/>
            <a:chExt cx="10515600" cy="1323270"/>
          </a:xfrm>
        </p:grpSpPr>
        <p:sp>
          <p:nvSpPr>
            <p:cNvPr id="323" name="Google Shape;323;p13"/>
            <p:cNvSpPr/>
            <p:nvPr/>
          </p:nvSpPr>
          <p:spPr>
            <a:xfrm>
              <a:off x="0" y="1146"/>
              <a:ext cx="10515600" cy="132327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txBox="1"/>
            <p:nvPr/>
          </p:nvSpPr>
          <p:spPr>
            <a:xfrm>
              <a:off x="64597" y="65743"/>
              <a:ext cx="10386406" cy="1194076"/>
            </a:xfrm>
            <a:prstGeom prst="rect">
              <a:avLst/>
            </a:prstGeom>
            <a:noFill/>
            <a:ln>
              <a:noFill/>
            </a:ln>
          </p:spPr>
          <p:txBody>
            <a:bodyPr anchorCtr="0" anchor="ctr" bIns="220975" lIns="220975" spcFirstLastPara="1" rIns="220975" wrap="square" tIns="220975">
              <a:noAutofit/>
            </a:bodyPr>
            <a:lstStyle/>
            <a:p>
              <a:pPr indent="0" lvl="0" marL="0" marR="0" rtl="0" algn="l">
                <a:lnSpc>
                  <a:spcPct val="90000"/>
                </a:lnSpc>
                <a:spcBef>
                  <a:spcPts val="0"/>
                </a:spcBef>
                <a:spcAft>
                  <a:spcPts val="0"/>
                </a:spcAft>
                <a:buNone/>
              </a:pPr>
              <a:r>
                <a:rPr b="1" lang="en-US" sz="4800">
                  <a:solidFill>
                    <a:schemeClr val="lt1"/>
                  </a:solidFill>
                </a:rPr>
                <a:t>Results</a:t>
              </a:r>
              <a:endParaRPr sz="4800">
                <a:solidFill>
                  <a:schemeClr val="lt1"/>
                </a:solidFill>
              </a:endParaRPr>
            </a:p>
          </p:txBody>
        </p:sp>
      </p:grpSp>
      <p:grpSp>
        <p:nvGrpSpPr>
          <p:cNvPr id="325" name="Google Shape;325;p13"/>
          <p:cNvGrpSpPr/>
          <p:nvPr/>
        </p:nvGrpSpPr>
        <p:grpSpPr>
          <a:xfrm>
            <a:off x="3593980" y="1867667"/>
            <a:ext cx="5004038" cy="4351338"/>
            <a:chOff x="2755780" y="0"/>
            <a:chExt cx="5004038" cy="4351338"/>
          </a:xfrm>
        </p:grpSpPr>
        <p:sp>
          <p:nvSpPr>
            <p:cNvPr id="326" name="Google Shape;326;p13"/>
            <p:cNvSpPr/>
            <p:nvPr/>
          </p:nvSpPr>
          <p:spPr>
            <a:xfrm>
              <a:off x="2755780" y="0"/>
              <a:ext cx="4351338" cy="4351338"/>
            </a:xfrm>
            <a:prstGeom prst="triangle">
              <a:avLst>
                <a:gd fmla="val 5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4931449" y="435558"/>
              <a:ext cx="2828369" cy="773382"/>
            </a:xfrm>
            <a:prstGeom prst="roundRect">
              <a:avLst>
                <a:gd fmla="val 16667" name="adj"/>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txBox="1"/>
            <p:nvPr/>
          </p:nvSpPr>
          <p:spPr>
            <a:xfrm>
              <a:off x="4969202" y="473311"/>
              <a:ext cx="2752863" cy="697876"/>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dk1"/>
                  </a:solidFill>
                  <a:latin typeface="Twentieth Century"/>
                  <a:ea typeface="Twentieth Century"/>
                  <a:cs typeface="Twentieth Century"/>
                  <a:sym typeface="Twentieth Century"/>
                </a:rPr>
                <a:t>Optimal Portfolio:</a:t>
              </a:r>
              <a:endParaRPr sz="1800">
                <a:solidFill>
                  <a:schemeClr val="dk1"/>
                </a:solidFill>
                <a:latin typeface="Twentieth Century"/>
                <a:ea typeface="Twentieth Century"/>
                <a:cs typeface="Twentieth Century"/>
                <a:sym typeface="Twentieth Century"/>
              </a:endParaRPr>
            </a:p>
          </p:txBody>
        </p:sp>
        <p:sp>
          <p:nvSpPr>
            <p:cNvPr id="329" name="Google Shape;329;p13"/>
            <p:cNvSpPr/>
            <p:nvPr/>
          </p:nvSpPr>
          <p:spPr>
            <a:xfrm>
              <a:off x="4931449" y="1305613"/>
              <a:ext cx="2828369" cy="773382"/>
            </a:xfrm>
            <a:prstGeom prst="roundRect">
              <a:avLst>
                <a:gd fmla="val 16667" name="adj"/>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txBox="1"/>
            <p:nvPr/>
          </p:nvSpPr>
          <p:spPr>
            <a:xfrm>
              <a:off x="4969202" y="1343366"/>
              <a:ext cx="2752863" cy="697876"/>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dk1"/>
                  </a:solidFill>
                  <a:latin typeface="Twentieth Century"/>
                  <a:ea typeface="Twentieth Century"/>
                  <a:cs typeface="Twentieth Century"/>
                  <a:sym typeface="Twentieth Century"/>
                </a:rPr>
                <a:t>- Selected assets: Nikkei 225 (Index 2)</a:t>
              </a:r>
              <a:endParaRPr sz="1800">
                <a:solidFill>
                  <a:schemeClr val="dk1"/>
                </a:solidFill>
                <a:latin typeface="Twentieth Century"/>
                <a:ea typeface="Twentieth Century"/>
                <a:cs typeface="Twentieth Century"/>
                <a:sym typeface="Twentieth Century"/>
              </a:endParaRPr>
            </a:p>
          </p:txBody>
        </p:sp>
        <p:sp>
          <p:nvSpPr>
            <p:cNvPr id="331" name="Google Shape;331;p13"/>
            <p:cNvSpPr/>
            <p:nvPr/>
          </p:nvSpPr>
          <p:spPr>
            <a:xfrm>
              <a:off x="4931449" y="2175669"/>
              <a:ext cx="2828369" cy="773382"/>
            </a:xfrm>
            <a:prstGeom prst="roundRect">
              <a:avLst>
                <a:gd fmla="val 16667" name="adj"/>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txBox="1"/>
            <p:nvPr/>
          </p:nvSpPr>
          <p:spPr>
            <a:xfrm>
              <a:off x="4969202" y="2213422"/>
              <a:ext cx="2752863" cy="697876"/>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dk1"/>
                  </a:solidFill>
                  <a:latin typeface="Twentieth Century"/>
                  <a:ea typeface="Twentieth Century"/>
                  <a:cs typeface="Twentieth Century"/>
                  <a:sym typeface="Twentieth Century"/>
                </a:rPr>
                <a:t>- Allocation: {0: 0, 1: 0, 2: 1, 3: 0, 4: 0}</a:t>
              </a:r>
              <a:endParaRPr sz="1800">
                <a:solidFill>
                  <a:schemeClr val="dk1"/>
                </a:solidFill>
                <a:latin typeface="Twentieth Century"/>
                <a:ea typeface="Twentieth Century"/>
                <a:cs typeface="Twentieth Century"/>
                <a:sym typeface="Twentieth Century"/>
              </a:endParaRPr>
            </a:p>
          </p:txBody>
        </p:sp>
        <p:sp>
          <p:nvSpPr>
            <p:cNvPr id="333" name="Google Shape;333;p13"/>
            <p:cNvSpPr/>
            <p:nvPr/>
          </p:nvSpPr>
          <p:spPr>
            <a:xfrm>
              <a:off x="4931449" y="3045724"/>
              <a:ext cx="2828369" cy="773382"/>
            </a:xfrm>
            <a:prstGeom prst="roundRect">
              <a:avLst>
                <a:gd fmla="val 16667" name="adj"/>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txBox="1"/>
            <p:nvPr/>
          </p:nvSpPr>
          <p:spPr>
            <a:xfrm>
              <a:off x="4969202" y="3083477"/>
              <a:ext cx="2752863" cy="697876"/>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dk1"/>
                  </a:solidFill>
                  <a:latin typeface="Twentieth Century"/>
                  <a:ea typeface="Twentieth Century"/>
                  <a:cs typeface="Twentieth Century"/>
                  <a:sym typeface="Twentieth Century"/>
                </a:rPr>
                <a:t>Quantum Computation Time: Approximately 3.54 seconds</a:t>
              </a:r>
              <a:endParaRPr sz="1800">
                <a:solidFill>
                  <a:schemeClr val="dk1"/>
                </a:solidFill>
                <a:latin typeface="Twentieth Century"/>
                <a:ea typeface="Twentieth Century"/>
                <a:cs typeface="Twentieth Century"/>
                <a:sym typeface="Twentieth Century"/>
              </a:endParaRPr>
            </a:p>
          </p:txBody>
        </p:sp>
      </p:grpSp>
      <p:pic>
        <p:nvPicPr>
          <p:cNvPr id="335" name="Google Shape;335;p13"/>
          <p:cNvPicPr preferRelativeResize="0"/>
          <p:nvPr/>
        </p:nvPicPr>
        <p:blipFill rotWithShape="1">
          <a:blip r:embed="rId3">
            <a:alphaModFix/>
          </a:blip>
          <a:srcRect b="10384" l="26959" r="26019" t="12354"/>
          <a:stretch/>
        </p:blipFill>
        <p:spPr>
          <a:xfrm>
            <a:off x="945932" y="2133600"/>
            <a:ext cx="4729656" cy="44038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14"/>
          <p:cNvGrpSpPr/>
          <p:nvPr/>
        </p:nvGrpSpPr>
        <p:grpSpPr>
          <a:xfrm>
            <a:off x="838200" y="537385"/>
            <a:ext cx="10515600" cy="981045"/>
            <a:chOff x="0" y="7434"/>
            <a:chExt cx="10515600" cy="981045"/>
          </a:xfrm>
        </p:grpSpPr>
        <p:sp>
          <p:nvSpPr>
            <p:cNvPr id="341" name="Google Shape;341;p14"/>
            <p:cNvSpPr/>
            <p:nvPr/>
          </p:nvSpPr>
          <p:spPr>
            <a:xfrm>
              <a:off x="0" y="7434"/>
              <a:ext cx="10515600" cy="981045"/>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txBox="1"/>
            <p:nvPr/>
          </p:nvSpPr>
          <p:spPr>
            <a:xfrm>
              <a:off x="47891" y="55325"/>
              <a:ext cx="10419818" cy="885263"/>
            </a:xfrm>
            <a:prstGeom prst="rect">
              <a:avLst/>
            </a:prstGeom>
            <a:noFill/>
            <a:ln>
              <a:noFill/>
            </a:ln>
          </p:spPr>
          <p:txBody>
            <a:bodyPr anchorCtr="0" anchor="ctr" bIns="163825" lIns="163825" spcFirstLastPara="1" rIns="163825" wrap="square" tIns="163825">
              <a:noAutofit/>
            </a:bodyPr>
            <a:lstStyle/>
            <a:p>
              <a:pPr indent="0" lvl="0" marL="0" marR="0" rtl="0" algn="l">
                <a:lnSpc>
                  <a:spcPct val="90000"/>
                </a:lnSpc>
                <a:spcBef>
                  <a:spcPts val="0"/>
                </a:spcBef>
                <a:spcAft>
                  <a:spcPts val="0"/>
                </a:spcAft>
                <a:buNone/>
              </a:pPr>
              <a:r>
                <a:rPr b="1" lang="en-US" sz="4300">
                  <a:solidFill>
                    <a:schemeClr val="lt1"/>
                  </a:solidFill>
                </a:rPr>
                <a:t>Scalability Testing</a:t>
              </a:r>
              <a:endParaRPr sz="4300">
                <a:solidFill>
                  <a:schemeClr val="lt1"/>
                </a:solidFill>
              </a:endParaRPr>
            </a:p>
          </p:txBody>
        </p:sp>
      </p:grpSp>
      <p:grpSp>
        <p:nvGrpSpPr>
          <p:cNvPr id="343" name="Google Shape;343;p14"/>
          <p:cNvGrpSpPr/>
          <p:nvPr/>
        </p:nvGrpSpPr>
        <p:grpSpPr>
          <a:xfrm>
            <a:off x="298075" y="1918728"/>
            <a:ext cx="11277233" cy="4490887"/>
            <a:chOff x="0" y="0"/>
            <a:chExt cx="10363199" cy="3424237"/>
          </a:xfrm>
        </p:grpSpPr>
        <p:sp>
          <p:nvSpPr>
            <p:cNvPr id="344" name="Google Shape;344;p14"/>
            <p:cNvSpPr/>
            <p:nvPr/>
          </p:nvSpPr>
          <p:spPr>
            <a:xfrm>
              <a:off x="0" y="0"/>
              <a:ext cx="3424237" cy="3424237"/>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1712118" y="0"/>
              <a:ext cx="8651081" cy="3424237"/>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txBox="1"/>
            <p:nvPr/>
          </p:nvSpPr>
          <p:spPr>
            <a:xfrm>
              <a:off x="1712118" y="0"/>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Expanded Problem Sizes:</a:t>
              </a:r>
              <a:endParaRPr sz="1700">
                <a:solidFill>
                  <a:schemeClr val="dk1"/>
                </a:solidFill>
                <a:latin typeface="Twentieth Century"/>
                <a:ea typeface="Twentieth Century"/>
                <a:cs typeface="Twentieth Century"/>
                <a:sym typeface="Twentieth Century"/>
              </a:endParaRPr>
            </a:p>
          </p:txBody>
        </p:sp>
        <p:sp>
          <p:nvSpPr>
            <p:cNvPr id="347" name="Google Shape;347;p14"/>
            <p:cNvSpPr/>
            <p:nvPr/>
          </p:nvSpPr>
          <p:spPr>
            <a:xfrm>
              <a:off x="256817" y="342423"/>
              <a:ext cx="2910601" cy="2910601"/>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1712118" y="342423"/>
              <a:ext cx="8651081" cy="2910601"/>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txBox="1"/>
            <p:nvPr/>
          </p:nvSpPr>
          <p:spPr>
            <a:xfrm>
              <a:off x="1712118" y="342423"/>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 Tested with 10, 20, 30, 40, 50 assets</a:t>
              </a:r>
              <a:endParaRPr sz="1700">
                <a:solidFill>
                  <a:schemeClr val="dk1"/>
                </a:solidFill>
                <a:latin typeface="Twentieth Century"/>
                <a:ea typeface="Twentieth Century"/>
                <a:cs typeface="Twentieth Century"/>
                <a:sym typeface="Twentieth Century"/>
              </a:endParaRPr>
            </a:p>
          </p:txBody>
        </p:sp>
        <p:sp>
          <p:nvSpPr>
            <p:cNvPr id="350" name="Google Shape;350;p14"/>
            <p:cNvSpPr/>
            <p:nvPr/>
          </p:nvSpPr>
          <p:spPr>
            <a:xfrm>
              <a:off x="513635" y="684846"/>
              <a:ext cx="2396966" cy="2396966"/>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1712118" y="684846"/>
              <a:ext cx="8651081" cy="2396966"/>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txBox="1"/>
            <p:nvPr/>
          </p:nvSpPr>
          <p:spPr>
            <a:xfrm>
              <a:off x="1712118" y="684846"/>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Computation Times: </a:t>
              </a:r>
              <a:endParaRPr sz="1700">
                <a:solidFill>
                  <a:schemeClr val="dk1"/>
                </a:solidFill>
                <a:latin typeface="Twentieth Century"/>
                <a:ea typeface="Twentieth Century"/>
                <a:cs typeface="Twentieth Century"/>
                <a:sym typeface="Twentieth Century"/>
              </a:endParaRPr>
            </a:p>
          </p:txBody>
        </p:sp>
        <p:sp>
          <p:nvSpPr>
            <p:cNvPr id="353" name="Google Shape;353;p14"/>
            <p:cNvSpPr/>
            <p:nvPr/>
          </p:nvSpPr>
          <p:spPr>
            <a:xfrm>
              <a:off x="770452" y="1027269"/>
              <a:ext cx="1883331" cy="1883331"/>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1712118" y="1027269"/>
              <a:ext cx="8651081" cy="1883331"/>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txBox="1"/>
            <p:nvPr/>
          </p:nvSpPr>
          <p:spPr>
            <a:xfrm>
              <a:off x="1712118" y="1027269"/>
              <a:ext cx="8651081" cy="342426"/>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- 10 assets: 3.99 seconds</a:t>
              </a:r>
              <a:endParaRPr sz="1700">
                <a:solidFill>
                  <a:schemeClr val="dk1"/>
                </a:solidFill>
                <a:latin typeface="Twentieth Century"/>
                <a:ea typeface="Twentieth Century"/>
                <a:cs typeface="Twentieth Century"/>
                <a:sym typeface="Twentieth Century"/>
              </a:endParaRPr>
            </a:p>
          </p:txBody>
        </p:sp>
        <p:sp>
          <p:nvSpPr>
            <p:cNvPr id="356" name="Google Shape;356;p14"/>
            <p:cNvSpPr/>
            <p:nvPr/>
          </p:nvSpPr>
          <p:spPr>
            <a:xfrm>
              <a:off x="1027271" y="1369696"/>
              <a:ext cx="1369693" cy="1369693"/>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1712118" y="1369696"/>
              <a:ext cx="8651081" cy="1369693"/>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txBox="1"/>
            <p:nvPr/>
          </p:nvSpPr>
          <p:spPr>
            <a:xfrm>
              <a:off x="1712118" y="1369696"/>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- 20 assets: 3.60 seconds</a:t>
              </a:r>
              <a:endParaRPr sz="1700">
                <a:solidFill>
                  <a:schemeClr val="dk1"/>
                </a:solidFill>
                <a:latin typeface="Twentieth Century"/>
                <a:ea typeface="Twentieth Century"/>
                <a:cs typeface="Twentieth Century"/>
                <a:sym typeface="Twentieth Century"/>
              </a:endParaRPr>
            </a:p>
          </p:txBody>
        </p:sp>
        <p:sp>
          <p:nvSpPr>
            <p:cNvPr id="359" name="Google Shape;359;p14"/>
            <p:cNvSpPr/>
            <p:nvPr/>
          </p:nvSpPr>
          <p:spPr>
            <a:xfrm>
              <a:off x="1284089" y="1712119"/>
              <a:ext cx="856058" cy="856058"/>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1712118" y="1712119"/>
              <a:ext cx="8651081" cy="856058"/>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txBox="1"/>
            <p:nvPr/>
          </p:nvSpPr>
          <p:spPr>
            <a:xfrm>
              <a:off x="1712118" y="1712119"/>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- 30 assets: 3.47 seconds</a:t>
              </a:r>
              <a:endParaRPr sz="1700">
                <a:solidFill>
                  <a:schemeClr val="dk1"/>
                </a:solidFill>
                <a:latin typeface="Twentieth Century"/>
                <a:ea typeface="Twentieth Century"/>
                <a:cs typeface="Twentieth Century"/>
                <a:sym typeface="Twentieth Century"/>
              </a:endParaRPr>
            </a:p>
          </p:txBody>
        </p:sp>
        <p:sp>
          <p:nvSpPr>
            <p:cNvPr id="362" name="Google Shape;362;p14"/>
            <p:cNvSpPr/>
            <p:nvPr/>
          </p:nvSpPr>
          <p:spPr>
            <a:xfrm>
              <a:off x="1540906" y="2054542"/>
              <a:ext cx="342423" cy="342423"/>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1712118" y="2054542"/>
              <a:ext cx="8651081" cy="342423"/>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txBox="1"/>
            <p:nvPr/>
          </p:nvSpPr>
          <p:spPr>
            <a:xfrm>
              <a:off x="1712118" y="2054542"/>
              <a:ext cx="8651081" cy="342423"/>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dk1"/>
                  </a:solidFill>
                  <a:latin typeface="Twentieth Century"/>
                  <a:ea typeface="Twentieth Century"/>
                  <a:cs typeface="Twentieth Century"/>
                  <a:sym typeface="Twentieth Century"/>
                </a:rPr>
                <a:t>- 40 assets: 3.67 seconds</a:t>
              </a:r>
              <a:endParaRPr sz="1700">
                <a:solidFill>
                  <a:schemeClr val="dk1"/>
                </a:solidFill>
                <a:latin typeface="Twentieth Century"/>
                <a:ea typeface="Twentieth Century"/>
                <a:cs typeface="Twentieth Century"/>
                <a:sym typeface="Twentieth Century"/>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15"/>
          <p:cNvGrpSpPr/>
          <p:nvPr/>
        </p:nvGrpSpPr>
        <p:grpSpPr>
          <a:xfrm>
            <a:off x="838200" y="366273"/>
            <a:ext cx="10515600" cy="1323270"/>
            <a:chOff x="0" y="1146"/>
            <a:chExt cx="10515600" cy="1323270"/>
          </a:xfrm>
        </p:grpSpPr>
        <p:sp>
          <p:nvSpPr>
            <p:cNvPr id="370" name="Google Shape;370;p15"/>
            <p:cNvSpPr/>
            <p:nvPr/>
          </p:nvSpPr>
          <p:spPr>
            <a:xfrm>
              <a:off x="0" y="1146"/>
              <a:ext cx="10515600" cy="132327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txBox="1"/>
            <p:nvPr/>
          </p:nvSpPr>
          <p:spPr>
            <a:xfrm>
              <a:off x="64597" y="65743"/>
              <a:ext cx="10386406" cy="1194076"/>
            </a:xfrm>
            <a:prstGeom prst="rect">
              <a:avLst/>
            </a:prstGeom>
            <a:noFill/>
            <a:ln>
              <a:noFill/>
            </a:ln>
          </p:spPr>
          <p:txBody>
            <a:bodyPr anchorCtr="0" anchor="ctr" bIns="220975" lIns="220975" spcFirstLastPara="1" rIns="220975" wrap="square" tIns="220975">
              <a:noAutofit/>
            </a:bodyPr>
            <a:lstStyle/>
            <a:p>
              <a:pPr indent="0" lvl="0" marL="0" marR="0" rtl="0" algn="l">
                <a:lnSpc>
                  <a:spcPct val="90000"/>
                </a:lnSpc>
                <a:spcBef>
                  <a:spcPts val="0"/>
                </a:spcBef>
                <a:spcAft>
                  <a:spcPts val="0"/>
                </a:spcAft>
                <a:buNone/>
              </a:pPr>
              <a:r>
                <a:rPr b="1" lang="en-US" sz="5800">
                  <a:solidFill>
                    <a:schemeClr val="lt1"/>
                  </a:solidFill>
                  <a:latin typeface="Twentieth Century"/>
                  <a:ea typeface="Twentieth Century"/>
                  <a:cs typeface="Twentieth Century"/>
                  <a:sym typeface="Twentieth Century"/>
                </a:rPr>
                <a:t>Analysis</a:t>
              </a:r>
              <a:endParaRPr sz="5800">
                <a:solidFill>
                  <a:schemeClr val="lt1"/>
                </a:solidFill>
                <a:latin typeface="Twentieth Century"/>
                <a:ea typeface="Twentieth Century"/>
                <a:cs typeface="Twentieth Century"/>
                <a:sym typeface="Twentieth Century"/>
              </a:endParaRPr>
            </a:p>
          </p:txBody>
        </p:sp>
      </p:grpSp>
      <p:grpSp>
        <p:nvGrpSpPr>
          <p:cNvPr id="372" name="Google Shape;372;p15"/>
          <p:cNvGrpSpPr/>
          <p:nvPr/>
        </p:nvGrpSpPr>
        <p:grpSpPr>
          <a:xfrm>
            <a:off x="838225" y="2308973"/>
            <a:ext cx="10515539" cy="4003471"/>
            <a:chOff x="0" y="1671"/>
            <a:chExt cx="10363200" cy="3420893"/>
          </a:xfrm>
        </p:grpSpPr>
        <p:cxnSp>
          <p:nvCxnSpPr>
            <p:cNvPr id="373" name="Google Shape;373;p15"/>
            <p:cNvCxnSpPr/>
            <p:nvPr/>
          </p:nvCxnSpPr>
          <p:spPr>
            <a:xfrm>
              <a:off x="0" y="1671"/>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74" name="Google Shape;374;p15"/>
            <p:cNvSpPr/>
            <p:nvPr/>
          </p:nvSpPr>
          <p:spPr>
            <a:xfrm>
              <a:off x="0" y="1671"/>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txBox="1"/>
            <p:nvPr/>
          </p:nvSpPr>
          <p:spPr>
            <a:xfrm>
              <a:off x="0" y="1671"/>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b="1" lang="en-US" sz="2100">
                  <a:solidFill>
                    <a:schemeClr val="dk1"/>
                  </a:solidFill>
                </a:rPr>
                <a:t>Efficiency and Performance:</a:t>
              </a:r>
              <a:endParaRPr b="1" sz="2100">
                <a:solidFill>
                  <a:schemeClr val="dk1"/>
                </a:solidFill>
              </a:endParaRPr>
            </a:p>
          </p:txBody>
        </p:sp>
        <p:cxnSp>
          <p:nvCxnSpPr>
            <p:cNvPr id="376" name="Google Shape;376;p15"/>
            <p:cNvCxnSpPr/>
            <p:nvPr/>
          </p:nvCxnSpPr>
          <p:spPr>
            <a:xfrm>
              <a:off x="0" y="571820"/>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77" name="Google Shape;377;p15"/>
            <p:cNvSpPr/>
            <p:nvPr/>
          </p:nvSpPr>
          <p:spPr>
            <a:xfrm>
              <a:off x="0" y="571820"/>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txBox="1"/>
            <p:nvPr/>
          </p:nvSpPr>
          <p:spPr>
            <a:xfrm>
              <a:off x="0" y="571820"/>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1900">
                  <a:solidFill>
                    <a:schemeClr val="dk1"/>
                  </a:solidFill>
                </a:rPr>
                <a:t>- The quantum solver demonstrated efficient computation times across different problem sizes</a:t>
              </a:r>
              <a:endParaRPr sz="1900">
                <a:solidFill>
                  <a:schemeClr val="dk1"/>
                </a:solidFill>
              </a:endParaRPr>
            </a:p>
          </p:txBody>
        </p:sp>
        <p:cxnSp>
          <p:nvCxnSpPr>
            <p:cNvPr id="379" name="Google Shape;379;p15"/>
            <p:cNvCxnSpPr/>
            <p:nvPr/>
          </p:nvCxnSpPr>
          <p:spPr>
            <a:xfrm>
              <a:off x="0" y="1141969"/>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80" name="Google Shape;380;p15"/>
            <p:cNvSpPr/>
            <p:nvPr/>
          </p:nvSpPr>
          <p:spPr>
            <a:xfrm>
              <a:off x="0" y="1141969"/>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txBox="1"/>
            <p:nvPr/>
          </p:nvSpPr>
          <p:spPr>
            <a:xfrm>
              <a:off x="0" y="1141969"/>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b="1" lang="en-US" sz="2100">
                  <a:solidFill>
                    <a:schemeClr val="dk1"/>
                  </a:solidFill>
                </a:rPr>
                <a:t>Practical Implications</a:t>
              </a:r>
              <a:r>
                <a:rPr b="1" lang="en-US" sz="2000">
                  <a:solidFill>
                    <a:schemeClr val="dk1"/>
                  </a:solidFill>
                </a:rPr>
                <a:t>:</a:t>
              </a:r>
              <a:endParaRPr b="1" sz="2000">
                <a:solidFill>
                  <a:schemeClr val="dk1"/>
                </a:solidFill>
              </a:endParaRPr>
            </a:p>
          </p:txBody>
        </p:sp>
        <p:cxnSp>
          <p:nvCxnSpPr>
            <p:cNvPr id="382" name="Google Shape;382;p15"/>
            <p:cNvCxnSpPr/>
            <p:nvPr/>
          </p:nvCxnSpPr>
          <p:spPr>
            <a:xfrm>
              <a:off x="0" y="1712118"/>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83" name="Google Shape;383;p15"/>
            <p:cNvSpPr/>
            <p:nvPr/>
          </p:nvSpPr>
          <p:spPr>
            <a:xfrm>
              <a:off x="0" y="1712118"/>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txBox="1"/>
            <p:nvPr/>
          </p:nvSpPr>
          <p:spPr>
            <a:xfrm>
              <a:off x="0" y="1712118"/>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1900">
                  <a:solidFill>
                    <a:schemeClr val="dk1"/>
                  </a:solidFill>
                </a:rPr>
                <a:t>- Model selected a practical portfolio allocation based on historical data</a:t>
              </a:r>
              <a:endParaRPr sz="1900">
                <a:solidFill>
                  <a:schemeClr val="dk1"/>
                </a:solidFill>
              </a:endParaRPr>
            </a:p>
          </p:txBody>
        </p:sp>
        <p:cxnSp>
          <p:nvCxnSpPr>
            <p:cNvPr id="385" name="Google Shape;385;p15"/>
            <p:cNvCxnSpPr/>
            <p:nvPr/>
          </p:nvCxnSpPr>
          <p:spPr>
            <a:xfrm>
              <a:off x="0" y="2282267"/>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86" name="Google Shape;386;p15"/>
            <p:cNvSpPr/>
            <p:nvPr/>
          </p:nvSpPr>
          <p:spPr>
            <a:xfrm>
              <a:off x="0" y="2282267"/>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txBox="1"/>
            <p:nvPr/>
          </p:nvSpPr>
          <p:spPr>
            <a:xfrm>
              <a:off x="0" y="2282267"/>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b="1" lang="en-US" sz="2100">
                  <a:solidFill>
                    <a:schemeClr val="dk1"/>
                  </a:solidFill>
                </a:rPr>
                <a:t>Scalability</a:t>
              </a:r>
              <a:r>
                <a:rPr b="1" lang="en-US" sz="2000">
                  <a:solidFill>
                    <a:schemeClr val="dk1"/>
                  </a:solidFill>
                </a:rPr>
                <a:t>:</a:t>
              </a:r>
              <a:endParaRPr b="1" sz="2000">
                <a:solidFill>
                  <a:schemeClr val="dk1"/>
                </a:solidFill>
              </a:endParaRPr>
            </a:p>
          </p:txBody>
        </p:sp>
        <p:cxnSp>
          <p:nvCxnSpPr>
            <p:cNvPr id="388" name="Google Shape;388;p15"/>
            <p:cNvCxnSpPr/>
            <p:nvPr/>
          </p:nvCxnSpPr>
          <p:spPr>
            <a:xfrm>
              <a:off x="0" y="2852416"/>
              <a:ext cx="103632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89" name="Google Shape;389;p15"/>
            <p:cNvSpPr/>
            <p:nvPr/>
          </p:nvSpPr>
          <p:spPr>
            <a:xfrm>
              <a:off x="0" y="2852416"/>
              <a:ext cx="10363200" cy="5701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txBox="1"/>
            <p:nvPr/>
          </p:nvSpPr>
          <p:spPr>
            <a:xfrm>
              <a:off x="0" y="2852416"/>
              <a:ext cx="10363200" cy="570148"/>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dk1"/>
                  </a:solidFill>
                </a:rPr>
                <a:t>- Quantum approach handled larger datasets efficiently, indicating potential quantum advantage</a:t>
              </a:r>
              <a:endParaRPr sz="2000">
                <a:solidFill>
                  <a:schemeClr val="dk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16"/>
          <p:cNvGrpSpPr/>
          <p:nvPr/>
        </p:nvGrpSpPr>
        <p:grpSpPr>
          <a:xfrm>
            <a:off x="838200" y="366273"/>
            <a:ext cx="10515600" cy="1323270"/>
            <a:chOff x="0" y="1146"/>
            <a:chExt cx="10515600" cy="1323270"/>
          </a:xfrm>
        </p:grpSpPr>
        <p:sp>
          <p:nvSpPr>
            <p:cNvPr id="396" name="Google Shape;396;p16"/>
            <p:cNvSpPr/>
            <p:nvPr/>
          </p:nvSpPr>
          <p:spPr>
            <a:xfrm>
              <a:off x="0" y="1146"/>
              <a:ext cx="10515600" cy="132327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txBox="1"/>
            <p:nvPr/>
          </p:nvSpPr>
          <p:spPr>
            <a:xfrm>
              <a:off x="64597" y="65743"/>
              <a:ext cx="10386406" cy="1194076"/>
            </a:xfrm>
            <a:prstGeom prst="rect">
              <a:avLst/>
            </a:prstGeom>
            <a:noFill/>
            <a:ln>
              <a:noFill/>
            </a:ln>
          </p:spPr>
          <p:txBody>
            <a:bodyPr anchorCtr="0" anchor="ctr" bIns="220975" lIns="220975" spcFirstLastPara="1" rIns="220975" wrap="square" tIns="220975">
              <a:noAutofit/>
            </a:bodyPr>
            <a:lstStyle/>
            <a:p>
              <a:pPr indent="0" lvl="0" marL="0" marR="0" rtl="0" algn="l">
                <a:lnSpc>
                  <a:spcPct val="90000"/>
                </a:lnSpc>
                <a:spcBef>
                  <a:spcPts val="0"/>
                </a:spcBef>
                <a:spcAft>
                  <a:spcPts val="0"/>
                </a:spcAft>
                <a:buNone/>
              </a:pPr>
              <a:r>
                <a:rPr b="1" lang="en-US" sz="5800">
                  <a:solidFill>
                    <a:schemeClr val="lt1"/>
                  </a:solidFill>
                  <a:latin typeface="Twentieth Century"/>
                  <a:ea typeface="Twentieth Century"/>
                  <a:cs typeface="Twentieth Century"/>
                  <a:sym typeface="Twentieth Century"/>
                </a:rPr>
                <a:t>Conclusion</a:t>
              </a:r>
              <a:endParaRPr sz="5800">
                <a:solidFill>
                  <a:schemeClr val="lt1"/>
                </a:solidFill>
                <a:latin typeface="Twentieth Century"/>
                <a:ea typeface="Twentieth Century"/>
                <a:cs typeface="Twentieth Century"/>
                <a:sym typeface="Twentieth Century"/>
              </a:endParaRPr>
            </a:p>
          </p:txBody>
        </p:sp>
      </p:grpSp>
      <p:grpSp>
        <p:nvGrpSpPr>
          <p:cNvPr id="398" name="Google Shape;398;p16"/>
          <p:cNvGrpSpPr/>
          <p:nvPr/>
        </p:nvGrpSpPr>
        <p:grpSpPr>
          <a:xfrm>
            <a:off x="569825" y="2072503"/>
            <a:ext cx="11052353" cy="4417684"/>
            <a:chOff x="0" y="103"/>
            <a:chExt cx="10363200" cy="3424030"/>
          </a:xfrm>
        </p:grpSpPr>
        <p:sp>
          <p:nvSpPr>
            <p:cNvPr id="399" name="Google Shape;399;p16"/>
            <p:cNvSpPr/>
            <p:nvPr/>
          </p:nvSpPr>
          <p:spPr>
            <a:xfrm>
              <a:off x="0" y="3086391"/>
              <a:ext cx="10363200" cy="337742"/>
            </a:xfrm>
            <a:prstGeom prst="rect">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00" name="Google Shape;400;p16"/>
            <p:cNvSpPr txBox="1"/>
            <p:nvPr/>
          </p:nvSpPr>
          <p:spPr>
            <a:xfrm>
              <a:off x="0" y="3086391"/>
              <a:ext cx="10363200" cy="337742"/>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 Collaborate with financial experts for real-world validation (highlight in yellow)</a:t>
              </a:r>
              <a:endParaRPr sz="2300">
                <a:solidFill>
                  <a:schemeClr val="lt1"/>
                </a:solidFill>
                <a:latin typeface="Twentieth Century"/>
                <a:ea typeface="Twentieth Century"/>
                <a:cs typeface="Twentieth Century"/>
                <a:sym typeface="Twentieth Century"/>
              </a:endParaRPr>
            </a:p>
          </p:txBody>
        </p:sp>
        <p:sp>
          <p:nvSpPr>
            <p:cNvPr id="401" name="Google Shape;401;p16"/>
            <p:cNvSpPr/>
            <p:nvPr/>
          </p:nvSpPr>
          <p:spPr>
            <a:xfrm rot="10800000">
              <a:off x="0" y="2572009"/>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02" name="Google Shape;402;p16"/>
            <p:cNvSpPr txBox="1"/>
            <p:nvPr/>
          </p:nvSpPr>
          <p:spPr>
            <a:xfrm>
              <a:off x="0" y="2572009"/>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 Incorporate additional financial indicators and constraints(highlight in yellow)</a:t>
              </a:r>
              <a:endParaRPr sz="2300">
                <a:solidFill>
                  <a:schemeClr val="lt1"/>
                </a:solidFill>
                <a:latin typeface="Twentieth Century"/>
                <a:ea typeface="Twentieth Century"/>
                <a:cs typeface="Twentieth Century"/>
                <a:sym typeface="Twentieth Century"/>
              </a:endParaRPr>
            </a:p>
          </p:txBody>
        </p:sp>
        <p:sp>
          <p:nvSpPr>
            <p:cNvPr id="403" name="Google Shape;403;p16"/>
            <p:cNvSpPr/>
            <p:nvPr/>
          </p:nvSpPr>
          <p:spPr>
            <a:xfrm rot="10800000">
              <a:off x="0" y="2057628"/>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04" name="Google Shape;404;p16"/>
            <p:cNvSpPr txBox="1"/>
            <p:nvPr/>
          </p:nvSpPr>
          <p:spPr>
            <a:xfrm>
              <a:off x="0" y="2057628"/>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 Experiment with different solver parameters</a:t>
              </a:r>
              <a:endParaRPr sz="2300">
                <a:solidFill>
                  <a:schemeClr val="lt1"/>
                </a:solidFill>
                <a:latin typeface="Twentieth Century"/>
                <a:ea typeface="Twentieth Century"/>
                <a:cs typeface="Twentieth Century"/>
                <a:sym typeface="Twentieth Century"/>
              </a:endParaRPr>
            </a:p>
          </p:txBody>
        </p:sp>
        <p:sp>
          <p:nvSpPr>
            <p:cNvPr id="405" name="Google Shape;405;p16"/>
            <p:cNvSpPr/>
            <p:nvPr/>
          </p:nvSpPr>
          <p:spPr>
            <a:xfrm rot="10800000">
              <a:off x="0" y="1543247"/>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06" name="Google Shape;406;p16"/>
            <p:cNvSpPr txBox="1"/>
            <p:nvPr/>
          </p:nvSpPr>
          <p:spPr>
            <a:xfrm>
              <a:off x="0" y="1543247"/>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Future Work:</a:t>
              </a:r>
              <a:endParaRPr sz="2300">
                <a:solidFill>
                  <a:schemeClr val="lt1"/>
                </a:solidFill>
                <a:latin typeface="Twentieth Century"/>
                <a:ea typeface="Twentieth Century"/>
                <a:cs typeface="Twentieth Century"/>
                <a:sym typeface="Twentieth Century"/>
              </a:endParaRPr>
            </a:p>
          </p:txBody>
        </p:sp>
        <p:sp>
          <p:nvSpPr>
            <p:cNvPr id="407" name="Google Shape;407;p16"/>
            <p:cNvSpPr/>
            <p:nvPr/>
          </p:nvSpPr>
          <p:spPr>
            <a:xfrm rot="10800000">
              <a:off x="0" y="1028866"/>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08" name="Google Shape;408;p16"/>
            <p:cNvSpPr txBox="1"/>
            <p:nvPr/>
          </p:nvSpPr>
          <p:spPr>
            <a:xfrm>
              <a:off x="0" y="1028866"/>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 Demonstrated scalability for larger datasets</a:t>
              </a:r>
              <a:endParaRPr sz="2300">
                <a:solidFill>
                  <a:schemeClr val="lt1"/>
                </a:solidFill>
                <a:latin typeface="Twentieth Century"/>
                <a:ea typeface="Twentieth Century"/>
                <a:cs typeface="Twentieth Century"/>
                <a:sym typeface="Twentieth Century"/>
              </a:endParaRPr>
            </a:p>
          </p:txBody>
        </p:sp>
        <p:sp>
          <p:nvSpPr>
            <p:cNvPr id="409" name="Google Shape;409;p16"/>
            <p:cNvSpPr/>
            <p:nvPr/>
          </p:nvSpPr>
          <p:spPr>
            <a:xfrm rot="10800000">
              <a:off x="0" y="514484"/>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10" name="Google Shape;410;p16"/>
            <p:cNvSpPr txBox="1"/>
            <p:nvPr/>
          </p:nvSpPr>
          <p:spPr>
            <a:xfrm>
              <a:off x="0" y="514484"/>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 Quantum computing effectively optimized the portfolio with efficient computation times</a:t>
              </a:r>
              <a:endParaRPr sz="2300">
                <a:solidFill>
                  <a:schemeClr val="lt1"/>
                </a:solidFill>
                <a:latin typeface="Twentieth Century"/>
                <a:ea typeface="Twentieth Century"/>
                <a:cs typeface="Twentieth Century"/>
                <a:sym typeface="Twentieth Century"/>
              </a:endParaRPr>
            </a:p>
          </p:txBody>
        </p:sp>
        <p:sp>
          <p:nvSpPr>
            <p:cNvPr id="411" name="Google Shape;411;p16"/>
            <p:cNvSpPr/>
            <p:nvPr/>
          </p:nvSpPr>
          <p:spPr>
            <a:xfrm rot="10800000">
              <a:off x="0" y="103"/>
              <a:ext cx="10363200" cy="519447"/>
            </a:xfrm>
            <a:prstGeom prst="upArrowCallout">
              <a:avLst>
                <a:gd fmla="val 25000" name="adj1"/>
                <a:gd fmla="val 25000" name="adj2"/>
                <a:gd fmla="val 25000" name="adj3"/>
                <a:gd fmla="val 64977" name="adj4"/>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412" name="Google Shape;412;p16"/>
            <p:cNvSpPr txBox="1"/>
            <p:nvPr/>
          </p:nvSpPr>
          <p:spPr>
            <a:xfrm>
              <a:off x="0" y="103"/>
              <a:ext cx="10363200" cy="337521"/>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None/>
              </a:pPr>
              <a:r>
                <a:rPr lang="en-US" sz="2300">
                  <a:solidFill>
                    <a:schemeClr val="lt1"/>
                  </a:solidFill>
                  <a:latin typeface="Twentieth Century"/>
                  <a:ea typeface="Twentieth Century"/>
                  <a:cs typeface="Twentieth Century"/>
                  <a:sym typeface="Twentieth Century"/>
                </a:rPr>
                <a:t>Summary:</a:t>
              </a:r>
              <a:endParaRPr sz="23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a:t>Q&amp;A</a:t>
            </a:r>
            <a:endParaRPr b="1"/>
          </a:p>
        </p:txBody>
      </p:sp>
      <p:grpSp>
        <p:nvGrpSpPr>
          <p:cNvPr id="418" name="Google Shape;418;p17"/>
          <p:cNvGrpSpPr/>
          <p:nvPr/>
        </p:nvGrpSpPr>
        <p:grpSpPr>
          <a:xfrm>
            <a:off x="1580925" y="1990412"/>
            <a:ext cx="10364560" cy="3960858"/>
            <a:chOff x="648145" y="-215625"/>
            <a:chExt cx="10013100" cy="3855600"/>
          </a:xfrm>
        </p:grpSpPr>
        <p:sp>
          <p:nvSpPr>
            <p:cNvPr id="419" name="Google Shape;419;p17"/>
            <p:cNvSpPr/>
            <p:nvPr/>
          </p:nvSpPr>
          <p:spPr>
            <a:xfrm>
              <a:off x="648145" y="-215625"/>
              <a:ext cx="10013100" cy="3855600"/>
            </a:xfrm>
            <a:prstGeom prst="rightArrow">
              <a:avLst>
                <a:gd fmla="val 50000" name="adj1"/>
                <a:gd fmla="val 50000" name="adj2"/>
              </a:avLst>
            </a:prstGeom>
            <a:solidFill>
              <a:srgbClr val="CBE0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1039482" y="1027271"/>
              <a:ext cx="4015800" cy="13698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txBox="1"/>
            <p:nvPr/>
          </p:nvSpPr>
          <p:spPr>
            <a:xfrm>
              <a:off x="906970" y="1094134"/>
              <a:ext cx="3882000" cy="1236000"/>
            </a:xfrm>
            <a:prstGeom prst="rect">
              <a:avLst/>
            </a:prstGeom>
            <a:noFill/>
            <a:ln>
              <a:noFill/>
            </a:ln>
          </p:spPr>
          <p:txBody>
            <a:bodyPr anchorCtr="0" anchor="ctr" bIns="144775" lIns="144775" spcFirstLastPara="1" rIns="144775" wrap="square" tIns="144775">
              <a:noAutofit/>
            </a:bodyPr>
            <a:lstStyle/>
            <a:p>
              <a:pPr indent="0" lvl="0" marL="0" marR="0" rtl="0" algn="ctr">
                <a:lnSpc>
                  <a:spcPct val="90000"/>
                </a:lnSpc>
                <a:spcBef>
                  <a:spcPts val="0"/>
                </a:spcBef>
                <a:spcAft>
                  <a:spcPts val="0"/>
                </a:spcAft>
                <a:buNone/>
              </a:pPr>
              <a:r>
                <a:rPr lang="en-US" sz="3800">
                  <a:solidFill>
                    <a:schemeClr val="lt1"/>
                  </a:solidFill>
                  <a:latin typeface="Twentieth Century"/>
                  <a:ea typeface="Twentieth Century"/>
                  <a:cs typeface="Twentieth Century"/>
                  <a:sym typeface="Twentieth Century"/>
                </a:rPr>
                <a:t>Questions and Answers</a:t>
              </a:r>
              <a:endParaRPr sz="3800">
                <a:solidFill>
                  <a:schemeClr val="lt1"/>
                </a:solidFill>
                <a:latin typeface="Twentieth Century"/>
                <a:ea typeface="Twentieth Century"/>
                <a:cs typeface="Twentieth Century"/>
                <a:sym typeface="Twentieth Century"/>
              </a:endParaRPr>
            </a:p>
          </p:txBody>
        </p:sp>
        <p:sp>
          <p:nvSpPr>
            <p:cNvPr id="422" name="Google Shape;422;p17"/>
            <p:cNvSpPr/>
            <p:nvPr/>
          </p:nvSpPr>
          <p:spPr>
            <a:xfrm>
              <a:off x="5307977" y="1027271"/>
              <a:ext cx="4015800" cy="13698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txBox="1"/>
            <p:nvPr/>
          </p:nvSpPr>
          <p:spPr>
            <a:xfrm>
              <a:off x="5374840" y="1094134"/>
              <a:ext cx="3882000" cy="1236000"/>
            </a:xfrm>
            <a:prstGeom prst="rect">
              <a:avLst/>
            </a:prstGeom>
            <a:noFill/>
            <a:ln>
              <a:noFill/>
            </a:ln>
          </p:spPr>
          <p:txBody>
            <a:bodyPr anchorCtr="0" anchor="ctr" bIns="144775" lIns="144775" spcFirstLastPara="1" rIns="144775" wrap="square" tIns="144775">
              <a:noAutofit/>
            </a:bodyPr>
            <a:lstStyle/>
            <a:p>
              <a:pPr indent="0" lvl="0" marL="0" marR="0" rtl="0" algn="ctr">
                <a:lnSpc>
                  <a:spcPct val="90000"/>
                </a:lnSpc>
                <a:spcBef>
                  <a:spcPts val="0"/>
                </a:spcBef>
                <a:spcAft>
                  <a:spcPts val="0"/>
                </a:spcAft>
                <a:buNone/>
              </a:pPr>
              <a:r>
                <a:rPr lang="en-US" sz="3800">
                  <a:solidFill>
                    <a:schemeClr val="lt1"/>
                  </a:solidFill>
                  <a:latin typeface="Twentieth Century"/>
                  <a:ea typeface="Twentieth Century"/>
                  <a:cs typeface="Twentieth Century"/>
                  <a:sym typeface="Twentieth Century"/>
                </a:rPr>
                <a:t>- Invite questions from the audience</a:t>
              </a:r>
              <a:endParaRPr sz="3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
          <p:cNvSpPr txBox="1"/>
          <p:nvPr>
            <p:ph type="title"/>
          </p:nvPr>
        </p:nvSpPr>
        <p:spPr>
          <a:xfrm>
            <a:off x="913775" y="63953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Twentieth Century"/>
              <a:buNone/>
            </a:pPr>
            <a:r>
              <a:rPr b="1" lang="en-US" sz="5400"/>
              <a:t>INTRODUCTION</a:t>
            </a:r>
            <a:endParaRPr b="1" sz="5400"/>
          </a:p>
        </p:txBody>
      </p:sp>
      <p:grpSp>
        <p:nvGrpSpPr>
          <p:cNvPr id="181" name="Google Shape;181;p2"/>
          <p:cNvGrpSpPr/>
          <p:nvPr/>
        </p:nvGrpSpPr>
        <p:grpSpPr>
          <a:xfrm>
            <a:off x="613162" y="1995900"/>
            <a:ext cx="10965668" cy="4270058"/>
            <a:chOff x="0" y="2169"/>
            <a:chExt cx="11567160" cy="4347000"/>
          </a:xfrm>
        </p:grpSpPr>
        <p:sp>
          <p:nvSpPr>
            <p:cNvPr id="182" name="Google Shape;182;p2"/>
            <p:cNvSpPr/>
            <p:nvPr/>
          </p:nvSpPr>
          <p:spPr>
            <a:xfrm>
              <a:off x="0" y="2169"/>
              <a:ext cx="11567160" cy="211302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txBox="1"/>
            <p:nvPr/>
          </p:nvSpPr>
          <p:spPr>
            <a:xfrm>
              <a:off x="103155" y="105325"/>
              <a:ext cx="11023800" cy="1906800"/>
            </a:xfrm>
            <a:prstGeom prst="rect">
              <a:avLst/>
            </a:prstGeom>
            <a:noFill/>
            <a:ln>
              <a:noFill/>
            </a:ln>
          </p:spPr>
          <p:txBody>
            <a:bodyPr anchorCtr="0" anchor="ctr" bIns="160000" lIns="160000" spcFirstLastPara="1" rIns="160000" wrap="square" tIns="160000">
              <a:noAutofit/>
            </a:bodyPr>
            <a:lstStyle/>
            <a:p>
              <a:pPr indent="0" lvl="0" marL="0" marR="0" rtl="0" algn="l">
                <a:lnSpc>
                  <a:spcPct val="90000"/>
                </a:lnSpc>
                <a:spcBef>
                  <a:spcPts val="0"/>
                </a:spcBef>
                <a:spcAft>
                  <a:spcPts val="0"/>
                </a:spcAft>
                <a:buNone/>
              </a:pPr>
              <a:r>
                <a:rPr b="1" lang="en-US" sz="4200">
                  <a:solidFill>
                    <a:schemeClr val="lt1"/>
                  </a:solidFill>
                  <a:latin typeface="Twentieth Century"/>
                  <a:ea typeface="Twentieth Century"/>
                  <a:cs typeface="Twentieth Century"/>
                  <a:sym typeface="Twentieth Century"/>
                </a:rPr>
                <a:t>Objective:</a:t>
              </a:r>
              <a:r>
                <a:rPr lang="en-US" sz="4200">
                  <a:solidFill>
                    <a:schemeClr val="lt1"/>
                  </a:solidFill>
                  <a:latin typeface="Twentieth Century"/>
                  <a:ea typeface="Twentieth Century"/>
                  <a:cs typeface="Twentieth Century"/>
                  <a:sym typeface="Twentieth Century"/>
                </a:rPr>
                <a:t> </a:t>
              </a:r>
              <a:r>
                <a:rPr lang="en-US" sz="3800">
                  <a:solidFill>
                    <a:schemeClr val="lt1"/>
                  </a:solidFill>
                  <a:latin typeface="Twentieth Century"/>
                  <a:ea typeface="Twentieth Century"/>
                  <a:cs typeface="Twentieth Century"/>
                  <a:sym typeface="Twentieth Century"/>
                </a:rPr>
                <a:t>To leverage quantum computing for optimizing financial portfolios using real-world data.</a:t>
              </a:r>
              <a:endParaRPr sz="3800">
                <a:solidFill>
                  <a:schemeClr val="lt1"/>
                </a:solidFill>
                <a:latin typeface="Twentieth Century"/>
                <a:ea typeface="Twentieth Century"/>
                <a:cs typeface="Twentieth Century"/>
                <a:sym typeface="Twentieth Century"/>
              </a:endParaRPr>
            </a:p>
          </p:txBody>
        </p:sp>
        <p:sp>
          <p:nvSpPr>
            <p:cNvPr id="184" name="Google Shape;184;p2"/>
            <p:cNvSpPr/>
            <p:nvPr/>
          </p:nvSpPr>
          <p:spPr>
            <a:xfrm>
              <a:off x="0" y="2236149"/>
              <a:ext cx="11567160" cy="211302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txBox="1"/>
            <p:nvPr/>
          </p:nvSpPr>
          <p:spPr>
            <a:xfrm>
              <a:off x="103149" y="2339298"/>
              <a:ext cx="11360862" cy="1906722"/>
            </a:xfrm>
            <a:prstGeom prst="rect">
              <a:avLst/>
            </a:prstGeom>
            <a:noFill/>
            <a:ln>
              <a:noFill/>
            </a:ln>
          </p:spPr>
          <p:txBody>
            <a:bodyPr anchorCtr="0" anchor="ctr" bIns="160000" lIns="160000" spcFirstLastPara="1" rIns="160000" wrap="square" tIns="160000">
              <a:noAutofit/>
            </a:bodyPr>
            <a:lstStyle/>
            <a:p>
              <a:pPr indent="0" lvl="0" marL="0" marR="0" rtl="0" algn="l">
                <a:lnSpc>
                  <a:spcPct val="90000"/>
                </a:lnSpc>
                <a:spcBef>
                  <a:spcPts val="0"/>
                </a:spcBef>
                <a:spcAft>
                  <a:spcPts val="0"/>
                </a:spcAft>
                <a:buNone/>
              </a:pPr>
              <a:r>
                <a:rPr b="1" lang="en-US" sz="4200">
                  <a:solidFill>
                    <a:schemeClr val="lt1"/>
                  </a:solidFill>
                  <a:latin typeface="Twentieth Century"/>
                  <a:ea typeface="Twentieth Century"/>
                  <a:cs typeface="Twentieth Century"/>
                  <a:sym typeface="Twentieth Century"/>
                </a:rPr>
                <a:t>Overview:</a:t>
              </a:r>
              <a:r>
                <a:rPr lang="en-US" sz="4200">
                  <a:solidFill>
                    <a:schemeClr val="lt1"/>
                  </a:solidFill>
                  <a:latin typeface="Twentieth Century"/>
                  <a:ea typeface="Twentieth Century"/>
                  <a:cs typeface="Twentieth Century"/>
                  <a:sym typeface="Twentieth Century"/>
                </a:rPr>
                <a:t> </a:t>
              </a:r>
              <a:r>
                <a:rPr lang="en-US" sz="3800">
                  <a:solidFill>
                    <a:schemeClr val="lt1"/>
                  </a:solidFill>
                  <a:latin typeface="Twentieth Century"/>
                  <a:ea typeface="Twentieth Century"/>
                  <a:cs typeface="Twentieth Century"/>
                  <a:sym typeface="Twentieth Century"/>
                </a:rPr>
                <a:t>This project explores the application of quantum algorithms to enhance the efficiency and scalability of financial optimization tasks.</a:t>
              </a:r>
              <a:endParaRPr sz="3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pSp>
        <p:nvGrpSpPr>
          <p:cNvPr id="190" name="Google Shape;190;p3"/>
          <p:cNvGrpSpPr/>
          <p:nvPr/>
        </p:nvGrpSpPr>
        <p:grpSpPr>
          <a:xfrm>
            <a:off x="913775" y="618665"/>
            <a:ext cx="10364451" cy="1595880"/>
            <a:chOff x="0" y="148"/>
            <a:chExt cx="10364451" cy="1595880"/>
          </a:xfrm>
        </p:grpSpPr>
        <p:sp>
          <p:nvSpPr>
            <p:cNvPr id="191" name="Google Shape;191;p3"/>
            <p:cNvSpPr/>
            <p:nvPr/>
          </p:nvSpPr>
          <p:spPr>
            <a:xfrm>
              <a:off x="0" y="148"/>
              <a:ext cx="10364451" cy="159588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txBox="1"/>
            <p:nvPr/>
          </p:nvSpPr>
          <p:spPr>
            <a:xfrm>
              <a:off x="77904" y="78052"/>
              <a:ext cx="10208643" cy="1440072"/>
            </a:xfrm>
            <a:prstGeom prst="rect">
              <a:avLst/>
            </a:prstGeom>
            <a:no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0"/>
                </a:spcAft>
                <a:buNone/>
              </a:pPr>
              <a:r>
                <a:rPr b="1" lang="en-US" sz="4400">
                  <a:solidFill>
                    <a:schemeClr val="lt1"/>
                  </a:solidFill>
                </a:rPr>
                <a:t>Classical</a:t>
              </a:r>
              <a:r>
                <a:rPr b="1" lang="en-US" sz="4400">
                  <a:solidFill>
                    <a:schemeClr val="lt1"/>
                  </a:solidFill>
                </a:rPr>
                <a:t> Algorithm Performance Visualization</a:t>
              </a:r>
              <a:endParaRPr b="1" sz="4400">
                <a:solidFill>
                  <a:schemeClr val="lt1"/>
                </a:solidFill>
              </a:endParaRPr>
            </a:p>
          </p:txBody>
        </p:sp>
      </p:grpSp>
      <p:sp>
        <p:nvSpPr>
          <p:cNvPr id="193" name="Google Shape;193;p3"/>
          <p:cNvSpPr txBox="1"/>
          <p:nvPr>
            <p:ph idx="1" type="body"/>
          </p:nvPr>
        </p:nvSpPr>
        <p:spPr>
          <a:xfrm>
            <a:off x="689650" y="2367075"/>
            <a:ext cx="6785400" cy="3424200"/>
          </a:xfrm>
          <a:prstGeom prst="rect">
            <a:avLst/>
          </a:prstGeom>
          <a:noFill/>
          <a:ln>
            <a:noFill/>
          </a:ln>
        </p:spPr>
        <p:txBody>
          <a:bodyPr anchorCtr="0" anchor="t" bIns="45700" lIns="91425" spcFirstLastPara="1" rIns="91425" wrap="square" tIns="45700">
            <a:normAutofit/>
          </a:bodyPr>
          <a:lstStyle/>
          <a:p>
            <a:pPr indent="-234950" lvl="0" marL="228600" rtl="0" algn="l">
              <a:spcBef>
                <a:spcPts val="1000"/>
              </a:spcBef>
              <a:spcAft>
                <a:spcPts val="0"/>
              </a:spcAft>
              <a:buSzPts val="2100"/>
              <a:buChar char="•"/>
            </a:pPr>
            <a:r>
              <a:rPr b="1" lang="en-US" sz="2100">
                <a:latin typeface="Arial"/>
                <a:ea typeface="Arial"/>
                <a:cs typeface="Arial"/>
                <a:sym typeface="Arial"/>
              </a:rPr>
              <a:t>Description</a:t>
            </a:r>
            <a:r>
              <a:rPr b="1" lang="en-US" sz="2100">
                <a:latin typeface="Arial"/>
                <a:ea typeface="Arial"/>
                <a:cs typeface="Arial"/>
                <a:sym typeface="Arial"/>
              </a:rPr>
              <a:t>:</a:t>
            </a:r>
            <a:endParaRPr sz="1861">
              <a:latin typeface="Arial"/>
              <a:ea typeface="Arial"/>
              <a:cs typeface="Arial"/>
              <a:sym typeface="Arial"/>
            </a:endParaRPr>
          </a:p>
          <a:p>
            <a:pPr indent="-219798" lvl="0" marL="228600" rtl="0" algn="l">
              <a:lnSpc>
                <a:spcPct val="120000"/>
              </a:lnSpc>
              <a:spcBef>
                <a:spcPts val="0"/>
              </a:spcBef>
              <a:spcAft>
                <a:spcPts val="0"/>
              </a:spcAft>
              <a:buSzPts val="1861"/>
              <a:buChar char="•"/>
            </a:pPr>
            <a:r>
              <a:rPr lang="en-US" sz="1861" cap="none">
                <a:latin typeface="Arial"/>
                <a:ea typeface="Arial"/>
                <a:cs typeface="Arial"/>
                <a:sym typeface="Arial"/>
              </a:rPr>
              <a:t>This histogram displays the</a:t>
            </a:r>
            <a:r>
              <a:rPr lang="en-US" sz="1861">
                <a:latin typeface="Arial"/>
                <a:ea typeface="Arial"/>
                <a:cs typeface="Arial"/>
                <a:sym typeface="Arial"/>
              </a:rPr>
              <a:t> performance</a:t>
            </a:r>
            <a:r>
              <a:rPr lang="en-US" sz="1861" cap="none">
                <a:latin typeface="Arial"/>
                <a:ea typeface="Arial"/>
                <a:cs typeface="Arial"/>
                <a:sym typeface="Arial"/>
              </a:rPr>
              <a:t> of </a:t>
            </a:r>
            <a:r>
              <a:rPr lang="en-US" sz="1861">
                <a:latin typeface="Arial"/>
                <a:ea typeface="Arial"/>
                <a:cs typeface="Arial"/>
                <a:sym typeface="Arial"/>
              </a:rPr>
              <a:t>Deutsch-Joza’s </a:t>
            </a:r>
            <a:endParaRPr sz="1861">
              <a:latin typeface="Arial"/>
              <a:ea typeface="Arial"/>
              <a:cs typeface="Arial"/>
              <a:sym typeface="Arial"/>
            </a:endParaRPr>
          </a:p>
          <a:p>
            <a:pPr indent="0" lvl="0" marL="228600" rtl="0" algn="l">
              <a:lnSpc>
                <a:spcPct val="120000"/>
              </a:lnSpc>
              <a:spcBef>
                <a:spcPts val="0"/>
              </a:spcBef>
              <a:spcAft>
                <a:spcPts val="0"/>
              </a:spcAft>
              <a:buNone/>
            </a:pPr>
            <a:r>
              <a:rPr lang="en-US" sz="1861" cap="none">
                <a:latin typeface="Arial"/>
                <a:ea typeface="Arial"/>
                <a:cs typeface="Arial"/>
                <a:sym typeface="Arial"/>
              </a:rPr>
              <a:t>algorithm</a:t>
            </a:r>
            <a:r>
              <a:rPr lang="en-US" sz="1861">
                <a:latin typeface="Arial"/>
                <a:ea typeface="Arial"/>
                <a:cs typeface="Arial"/>
                <a:sym typeface="Arial"/>
              </a:rPr>
              <a:t> </a:t>
            </a:r>
            <a:r>
              <a:rPr lang="en-US" sz="1861" cap="none">
                <a:latin typeface="Arial"/>
                <a:ea typeface="Arial"/>
                <a:cs typeface="Arial"/>
                <a:sym typeface="Arial"/>
              </a:rPr>
              <a:t>simulation</a:t>
            </a:r>
            <a:r>
              <a:rPr lang="en-US" sz="1861">
                <a:latin typeface="Arial"/>
                <a:ea typeface="Arial"/>
                <a:cs typeface="Arial"/>
                <a:sym typeface="Arial"/>
              </a:rPr>
              <a:t> as it measures 20 bits, later to be called qubits. </a:t>
            </a:r>
            <a:endParaRPr sz="1861">
              <a:latin typeface="Arial"/>
              <a:ea typeface="Arial"/>
              <a:cs typeface="Arial"/>
              <a:sym typeface="Arial"/>
            </a:endParaRPr>
          </a:p>
          <a:p>
            <a:pPr indent="0" lvl="0" marL="228600" rtl="0" algn="l">
              <a:lnSpc>
                <a:spcPct val="120000"/>
              </a:lnSpc>
              <a:spcBef>
                <a:spcPts val="0"/>
              </a:spcBef>
              <a:spcAft>
                <a:spcPts val="0"/>
              </a:spcAft>
              <a:buNone/>
            </a:pPr>
            <a:r>
              <a:rPr b="1" lang="en-US" sz="2100" cap="none">
                <a:latin typeface="Arial"/>
                <a:ea typeface="Arial"/>
                <a:cs typeface="Arial"/>
                <a:sym typeface="Arial"/>
              </a:rPr>
              <a:t>Goal:</a:t>
            </a:r>
            <a:endParaRPr sz="2100">
              <a:latin typeface="Arial"/>
              <a:ea typeface="Arial"/>
              <a:cs typeface="Arial"/>
              <a:sym typeface="Arial"/>
            </a:endParaRPr>
          </a:p>
          <a:p>
            <a:pPr indent="-219075" lvl="0" marL="228600" rtl="0" algn="l">
              <a:lnSpc>
                <a:spcPct val="120000"/>
              </a:lnSpc>
              <a:spcBef>
                <a:spcPts val="1000"/>
              </a:spcBef>
              <a:spcAft>
                <a:spcPts val="0"/>
              </a:spcAft>
              <a:buSzPts val="1850"/>
              <a:buChar char="•"/>
            </a:pPr>
            <a:r>
              <a:rPr lang="en-US" sz="1850" cap="none">
                <a:latin typeface="Arial"/>
                <a:ea typeface="Arial"/>
                <a:cs typeface="Arial"/>
                <a:sym typeface="Arial"/>
              </a:rPr>
              <a:t> Illustrates the potential of quantum algorithms to </a:t>
            </a:r>
            <a:endParaRPr sz="1850" cap="none">
              <a:latin typeface="Arial"/>
              <a:ea typeface="Arial"/>
              <a:cs typeface="Arial"/>
              <a:sym typeface="Arial"/>
            </a:endParaRPr>
          </a:p>
          <a:p>
            <a:pPr indent="0" lvl="0" marL="228600" rtl="0" algn="l">
              <a:lnSpc>
                <a:spcPct val="120000"/>
              </a:lnSpc>
              <a:spcBef>
                <a:spcPts val="1000"/>
              </a:spcBef>
              <a:spcAft>
                <a:spcPts val="0"/>
              </a:spcAft>
              <a:buNone/>
            </a:pPr>
            <a:r>
              <a:rPr lang="en-US" sz="1850" cap="none">
                <a:latin typeface="Arial"/>
                <a:ea typeface="Arial"/>
                <a:cs typeface="Arial"/>
                <a:sym typeface="Arial"/>
              </a:rPr>
              <a:t>provide more efficient solutions compared to classical</a:t>
            </a:r>
            <a:endParaRPr sz="1850" cap="none">
              <a:latin typeface="Arial"/>
              <a:ea typeface="Arial"/>
              <a:cs typeface="Arial"/>
              <a:sym typeface="Arial"/>
            </a:endParaRPr>
          </a:p>
          <a:p>
            <a:pPr indent="0" lvl="0" marL="228600" rtl="0" algn="l">
              <a:lnSpc>
                <a:spcPct val="120000"/>
              </a:lnSpc>
              <a:spcBef>
                <a:spcPts val="1000"/>
              </a:spcBef>
              <a:spcAft>
                <a:spcPts val="0"/>
              </a:spcAft>
              <a:buNone/>
            </a:pPr>
            <a:r>
              <a:rPr lang="en-US" sz="1850" cap="none">
                <a:latin typeface="Arial"/>
                <a:ea typeface="Arial"/>
                <a:cs typeface="Arial"/>
                <a:sym typeface="Arial"/>
              </a:rPr>
              <a:t> methods</a:t>
            </a:r>
            <a:r>
              <a:rPr lang="en-US" sz="1850">
                <a:latin typeface="Arial"/>
                <a:ea typeface="Arial"/>
                <a:cs typeface="Arial"/>
                <a:sym typeface="Arial"/>
              </a:rPr>
              <a:t> based on computational times.</a:t>
            </a:r>
            <a:endParaRPr sz="1850" cap="none">
              <a:latin typeface="Arial"/>
              <a:ea typeface="Arial"/>
              <a:cs typeface="Arial"/>
              <a:sym typeface="Arial"/>
            </a:endParaRPr>
          </a:p>
        </p:txBody>
      </p:sp>
      <p:pic>
        <p:nvPicPr>
          <p:cNvPr id="194" name="Google Shape;194;p3"/>
          <p:cNvPicPr preferRelativeResize="0"/>
          <p:nvPr/>
        </p:nvPicPr>
        <p:blipFill rotWithShape="1">
          <a:blip r:embed="rId3">
            <a:alphaModFix/>
          </a:blip>
          <a:srcRect b="0" l="0" r="0" t="0"/>
          <a:stretch/>
        </p:blipFill>
        <p:spPr>
          <a:xfrm>
            <a:off x="7475026" y="2254037"/>
            <a:ext cx="4576901" cy="36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4"/>
          <p:cNvGrpSpPr/>
          <p:nvPr/>
        </p:nvGrpSpPr>
        <p:grpSpPr>
          <a:xfrm>
            <a:off x="913775" y="618665"/>
            <a:ext cx="10364451" cy="1595880"/>
            <a:chOff x="0" y="148"/>
            <a:chExt cx="10364451" cy="1595880"/>
          </a:xfrm>
        </p:grpSpPr>
        <p:sp>
          <p:nvSpPr>
            <p:cNvPr id="200" name="Google Shape;200;p4"/>
            <p:cNvSpPr/>
            <p:nvPr/>
          </p:nvSpPr>
          <p:spPr>
            <a:xfrm>
              <a:off x="0" y="148"/>
              <a:ext cx="10364451" cy="159588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txBox="1"/>
            <p:nvPr/>
          </p:nvSpPr>
          <p:spPr>
            <a:xfrm>
              <a:off x="77904" y="78052"/>
              <a:ext cx="10208643" cy="1440072"/>
            </a:xfrm>
            <a:prstGeom prst="rect">
              <a:avLst/>
            </a:prstGeom>
            <a:no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0"/>
                </a:spcAft>
                <a:buNone/>
              </a:pPr>
              <a:r>
                <a:rPr b="1" lang="en-US" sz="4400">
                  <a:solidFill>
                    <a:schemeClr val="lt1"/>
                  </a:solidFill>
                </a:rPr>
                <a:t>Quantum Algorithm Performance Visualization</a:t>
              </a:r>
              <a:endParaRPr b="1" sz="4400">
                <a:solidFill>
                  <a:schemeClr val="lt1"/>
                </a:solidFill>
              </a:endParaRPr>
            </a:p>
          </p:txBody>
        </p:sp>
      </p:grpSp>
      <p:sp>
        <p:nvSpPr>
          <p:cNvPr id="202" name="Google Shape;202;p4"/>
          <p:cNvSpPr txBox="1"/>
          <p:nvPr>
            <p:ph idx="1" type="body"/>
          </p:nvPr>
        </p:nvSpPr>
        <p:spPr>
          <a:xfrm>
            <a:off x="428250" y="2367100"/>
            <a:ext cx="6123900" cy="3357300"/>
          </a:xfrm>
          <a:prstGeom prst="rect">
            <a:avLst/>
          </a:prstGeom>
          <a:noFill/>
          <a:ln>
            <a:noFill/>
          </a:ln>
        </p:spPr>
        <p:txBody>
          <a:bodyPr anchorCtr="0" anchor="t" bIns="45700" lIns="91425" spcFirstLastPara="1" rIns="91425" wrap="square" tIns="45700">
            <a:normAutofit fontScale="92500" lnSpcReduction="20000"/>
          </a:bodyPr>
          <a:lstStyle/>
          <a:p>
            <a:pPr indent="-225901" lvl="0" marL="228600" rtl="0" algn="l">
              <a:lnSpc>
                <a:spcPct val="120000"/>
              </a:lnSpc>
              <a:spcBef>
                <a:spcPts val="0"/>
              </a:spcBef>
              <a:spcAft>
                <a:spcPts val="0"/>
              </a:spcAft>
              <a:buSzPct val="100000"/>
              <a:buChar char="•"/>
            </a:pPr>
            <a:r>
              <a:rPr b="1" lang="en-US" sz="2116" cap="none">
                <a:latin typeface="Arial"/>
                <a:ea typeface="Arial"/>
                <a:cs typeface="Arial"/>
                <a:sym typeface="Arial"/>
              </a:rPr>
              <a:t>Description:</a:t>
            </a:r>
            <a:endParaRPr b="1" sz="2116">
              <a:latin typeface="Arial"/>
              <a:ea typeface="Arial"/>
              <a:cs typeface="Arial"/>
              <a:sym typeface="Arial"/>
            </a:endParaRPr>
          </a:p>
          <a:p>
            <a:pPr indent="-219075" lvl="0" marL="228600" rtl="0" algn="l">
              <a:lnSpc>
                <a:spcPct val="120000"/>
              </a:lnSpc>
              <a:spcBef>
                <a:spcPts val="1000"/>
              </a:spcBef>
              <a:spcAft>
                <a:spcPts val="0"/>
              </a:spcAft>
              <a:buSzPct val="100000"/>
              <a:buChar char="•"/>
            </a:pPr>
            <a:r>
              <a:rPr lang="en-US" cap="none">
                <a:latin typeface="Arial"/>
                <a:ea typeface="Arial"/>
                <a:cs typeface="Arial"/>
                <a:sym typeface="Arial"/>
              </a:rPr>
              <a:t> This histogram displays the </a:t>
            </a:r>
            <a:r>
              <a:rPr lang="en-US">
                <a:latin typeface="Arial"/>
                <a:ea typeface="Arial"/>
                <a:cs typeface="Arial"/>
                <a:sym typeface="Arial"/>
              </a:rPr>
              <a:t>theory</a:t>
            </a:r>
            <a:r>
              <a:rPr lang="en-US" cap="none">
                <a:latin typeface="Arial"/>
                <a:ea typeface="Arial"/>
                <a:cs typeface="Arial"/>
                <a:sym typeface="Arial"/>
              </a:rPr>
              <a:t> of the </a:t>
            </a:r>
            <a:r>
              <a:rPr lang="en-US">
                <a:latin typeface="Arial"/>
                <a:ea typeface="Arial"/>
                <a:cs typeface="Arial"/>
                <a:sym typeface="Arial"/>
              </a:rPr>
              <a:t>Trotterized Time Evolution of a 2D Transverse-Field Map</a:t>
            </a:r>
            <a:r>
              <a:rPr lang="en-US" cap="none">
                <a:latin typeface="Arial"/>
                <a:ea typeface="Arial"/>
                <a:cs typeface="Arial"/>
                <a:sym typeface="Arial"/>
              </a:rPr>
              <a:t>, showcasing </a:t>
            </a:r>
            <a:r>
              <a:rPr lang="en-US">
                <a:latin typeface="Arial"/>
                <a:ea typeface="Arial"/>
                <a:cs typeface="Arial"/>
                <a:sym typeface="Arial"/>
              </a:rPr>
              <a:t>the quantum advantage and how it’s affected by noise.</a:t>
            </a:r>
            <a:endParaRPr>
              <a:latin typeface="Arial"/>
              <a:ea typeface="Arial"/>
              <a:cs typeface="Arial"/>
              <a:sym typeface="Arial"/>
            </a:endParaRPr>
          </a:p>
          <a:p>
            <a:pPr indent="-224948" lvl="0" marL="228600" rtl="0" algn="l">
              <a:lnSpc>
                <a:spcPct val="120000"/>
              </a:lnSpc>
              <a:spcBef>
                <a:spcPts val="1000"/>
              </a:spcBef>
              <a:spcAft>
                <a:spcPts val="0"/>
              </a:spcAft>
              <a:buSzPct val="100000"/>
              <a:buChar char="•"/>
            </a:pPr>
            <a:r>
              <a:rPr b="1" lang="en-US" sz="2100" cap="none">
                <a:latin typeface="Arial"/>
                <a:ea typeface="Arial"/>
                <a:cs typeface="Arial"/>
                <a:sym typeface="Arial"/>
              </a:rPr>
              <a:t>Goal:</a:t>
            </a:r>
            <a:endParaRPr b="1" sz="2100">
              <a:latin typeface="Arial"/>
              <a:ea typeface="Arial"/>
              <a:cs typeface="Arial"/>
              <a:sym typeface="Arial"/>
            </a:endParaRPr>
          </a:p>
          <a:p>
            <a:pPr indent="-219075" lvl="0" marL="228600" rtl="0" algn="l">
              <a:lnSpc>
                <a:spcPct val="120000"/>
              </a:lnSpc>
              <a:spcBef>
                <a:spcPts val="1000"/>
              </a:spcBef>
              <a:spcAft>
                <a:spcPts val="0"/>
              </a:spcAft>
              <a:buSzPct val="100000"/>
              <a:buChar char="•"/>
            </a:pPr>
            <a:r>
              <a:rPr lang="en-US" cap="none">
                <a:latin typeface="Arial"/>
                <a:ea typeface="Arial"/>
                <a:cs typeface="Arial"/>
                <a:sym typeface="Arial"/>
              </a:rPr>
              <a:t> Illustrates the potential of quantum algorithms to </a:t>
            </a:r>
            <a:endParaRPr cap="none">
              <a:latin typeface="Arial"/>
              <a:ea typeface="Arial"/>
              <a:cs typeface="Arial"/>
              <a:sym typeface="Arial"/>
            </a:endParaRPr>
          </a:p>
          <a:p>
            <a:pPr indent="0" lvl="0" marL="228600" rtl="0" algn="l">
              <a:lnSpc>
                <a:spcPct val="120000"/>
              </a:lnSpc>
              <a:spcBef>
                <a:spcPts val="1000"/>
              </a:spcBef>
              <a:spcAft>
                <a:spcPts val="0"/>
              </a:spcAft>
              <a:buNone/>
            </a:pPr>
            <a:r>
              <a:rPr lang="en-US" cap="none">
                <a:latin typeface="Arial"/>
                <a:ea typeface="Arial"/>
                <a:cs typeface="Arial"/>
                <a:sym typeface="Arial"/>
              </a:rPr>
              <a:t>provide more efficient solutions compared to </a:t>
            </a:r>
            <a:endParaRPr cap="none">
              <a:latin typeface="Arial"/>
              <a:ea typeface="Arial"/>
              <a:cs typeface="Arial"/>
              <a:sym typeface="Arial"/>
            </a:endParaRPr>
          </a:p>
          <a:p>
            <a:pPr indent="0" lvl="0" marL="228600" rtl="0" algn="l">
              <a:lnSpc>
                <a:spcPct val="120000"/>
              </a:lnSpc>
              <a:spcBef>
                <a:spcPts val="1000"/>
              </a:spcBef>
              <a:spcAft>
                <a:spcPts val="0"/>
              </a:spcAft>
              <a:buNone/>
            </a:pPr>
            <a:r>
              <a:rPr lang="en-US" cap="none">
                <a:latin typeface="Arial"/>
                <a:ea typeface="Arial"/>
                <a:cs typeface="Arial"/>
                <a:sym typeface="Arial"/>
              </a:rPr>
              <a:t>classical methods.</a:t>
            </a:r>
            <a:endParaRPr cap="none">
              <a:latin typeface="Arial"/>
              <a:ea typeface="Arial"/>
              <a:cs typeface="Arial"/>
              <a:sym typeface="Arial"/>
            </a:endParaRPr>
          </a:p>
        </p:txBody>
      </p:sp>
      <p:pic>
        <p:nvPicPr>
          <p:cNvPr id="203" name="Google Shape;203;p4"/>
          <p:cNvPicPr preferRelativeResize="0"/>
          <p:nvPr/>
        </p:nvPicPr>
        <p:blipFill rotWithShape="1">
          <a:blip r:embed="rId3">
            <a:alphaModFix/>
          </a:blip>
          <a:srcRect b="0" l="0" r="0" t="0"/>
          <a:stretch/>
        </p:blipFill>
        <p:spPr>
          <a:xfrm>
            <a:off x="6552384" y="2367094"/>
            <a:ext cx="5457245" cy="40867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sz="2700">
                <a:latin typeface="Arial"/>
                <a:ea typeface="Arial"/>
                <a:cs typeface="Arial"/>
                <a:sym typeface="Arial"/>
              </a:rPr>
              <a:t>DATA COLLECTION AND PREPROCESSING</a:t>
            </a:r>
            <a:endParaRPr sz="2700">
              <a:latin typeface="Arial"/>
              <a:ea typeface="Arial"/>
              <a:cs typeface="Arial"/>
              <a:sym typeface="Arial"/>
            </a:endParaRPr>
          </a:p>
          <a:p>
            <a:pPr indent="0" lvl="0" marL="0" rtl="0" algn="ctr">
              <a:lnSpc>
                <a:spcPct val="90000"/>
              </a:lnSpc>
              <a:spcBef>
                <a:spcPts val="0"/>
              </a:spcBef>
              <a:spcAft>
                <a:spcPts val="0"/>
              </a:spcAft>
              <a:buClr>
                <a:schemeClr val="dk1"/>
              </a:buClr>
              <a:buSzPts val="3600"/>
              <a:buFont typeface="Twentieth Century"/>
              <a:buNone/>
            </a:pPr>
            <a:r>
              <a:t/>
            </a:r>
            <a:endParaRPr sz="2100">
              <a:latin typeface="Arial"/>
              <a:ea typeface="Arial"/>
              <a:cs typeface="Arial"/>
              <a:sym typeface="Arial"/>
            </a:endParaRPr>
          </a:p>
        </p:txBody>
      </p:sp>
      <p:grpSp>
        <p:nvGrpSpPr>
          <p:cNvPr id="209" name="Google Shape;209;p5"/>
          <p:cNvGrpSpPr/>
          <p:nvPr/>
        </p:nvGrpSpPr>
        <p:grpSpPr>
          <a:xfrm>
            <a:off x="914400" y="2677088"/>
            <a:ext cx="10363199" cy="3424237"/>
            <a:chOff x="0" y="0"/>
            <a:chExt cx="10363199" cy="3424237"/>
          </a:xfrm>
        </p:grpSpPr>
        <p:sp>
          <p:nvSpPr>
            <p:cNvPr id="210" name="Google Shape;210;p5"/>
            <p:cNvSpPr/>
            <p:nvPr/>
          </p:nvSpPr>
          <p:spPr>
            <a:xfrm>
              <a:off x="0" y="0"/>
              <a:ext cx="3424237" cy="3424237"/>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1" name="Google Shape;211;p5"/>
            <p:cNvSpPr/>
            <p:nvPr/>
          </p:nvSpPr>
          <p:spPr>
            <a:xfrm>
              <a:off x="1712118" y="0"/>
              <a:ext cx="8651081" cy="3424237"/>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2" name="Google Shape;212;p5"/>
            <p:cNvSpPr txBox="1"/>
            <p:nvPr/>
          </p:nvSpPr>
          <p:spPr>
            <a:xfrm>
              <a:off x="1712118" y="0"/>
              <a:ext cx="8651081" cy="42803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Data Sources: Yahoo Finance API</a:t>
              </a:r>
              <a:endParaRPr sz="2100">
                <a:solidFill>
                  <a:schemeClr val="dk1"/>
                </a:solidFill>
              </a:endParaRPr>
            </a:p>
          </p:txBody>
        </p:sp>
        <p:sp>
          <p:nvSpPr>
            <p:cNvPr id="213" name="Google Shape;213;p5"/>
            <p:cNvSpPr/>
            <p:nvPr/>
          </p:nvSpPr>
          <p:spPr>
            <a:xfrm>
              <a:off x="299621" y="428030"/>
              <a:ext cx="2824994" cy="2824994"/>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4" name="Google Shape;214;p5"/>
            <p:cNvSpPr/>
            <p:nvPr/>
          </p:nvSpPr>
          <p:spPr>
            <a:xfrm>
              <a:off x="1712118" y="428030"/>
              <a:ext cx="8651081" cy="2824994"/>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5" name="Google Shape;215;p5"/>
            <p:cNvSpPr txBox="1"/>
            <p:nvPr/>
          </p:nvSpPr>
          <p:spPr>
            <a:xfrm>
              <a:off x="1712118" y="428030"/>
              <a:ext cx="8651081" cy="42803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Assets: S&amp;P 500, EuroStoxx 50, Nikkei 225, FTSE 100, Gold</a:t>
              </a:r>
              <a:endParaRPr sz="2100">
                <a:solidFill>
                  <a:schemeClr val="dk1"/>
                </a:solidFill>
              </a:endParaRPr>
            </a:p>
          </p:txBody>
        </p:sp>
        <p:sp>
          <p:nvSpPr>
            <p:cNvPr id="216" name="Google Shape;216;p5"/>
            <p:cNvSpPr/>
            <p:nvPr/>
          </p:nvSpPr>
          <p:spPr>
            <a:xfrm>
              <a:off x="599242" y="856061"/>
              <a:ext cx="2225751" cy="2225751"/>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7" name="Google Shape;217;p5"/>
            <p:cNvSpPr/>
            <p:nvPr/>
          </p:nvSpPr>
          <p:spPr>
            <a:xfrm>
              <a:off x="1712118" y="856061"/>
              <a:ext cx="8651081" cy="2225751"/>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18" name="Google Shape;218;p5"/>
            <p:cNvSpPr txBox="1"/>
            <p:nvPr/>
          </p:nvSpPr>
          <p:spPr>
            <a:xfrm>
              <a:off x="1712118" y="856061"/>
              <a:ext cx="8651081" cy="428027"/>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Period: January 2019 to May 2024</a:t>
              </a:r>
              <a:endParaRPr sz="2100">
                <a:solidFill>
                  <a:schemeClr val="dk1"/>
                </a:solidFill>
              </a:endParaRPr>
            </a:p>
          </p:txBody>
        </p:sp>
        <p:sp>
          <p:nvSpPr>
            <p:cNvPr id="219" name="Google Shape;219;p5"/>
            <p:cNvSpPr/>
            <p:nvPr/>
          </p:nvSpPr>
          <p:spPr>
            <a:xfrm>
              <a:off x="898862" y="1284088"/>
              <a:ext cx="1626512" cy="1626512"/>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0" name="Google Shape;220;p5"/>
            <p:cNvSpPr/>
            <p:nvPr/>
          </p:nvSpPr>
          <p:spPr>
            <a:xfrm>
              <a:off x="1712118" y="1284088"/>
              <a:ext cx="8651081" cy="1626512"/>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1" name="Google Shape;221;p5"/>
            <p:cNvSpPr txBox="1"/>
            <p:nvPr/>
          </p:nvSpPr>
          <p:spPr>
            <a:xfrm>
              <a:off x="1712118" y="1284088"/>
              <a:ext cx="8651081" cy="42803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Preprocessing: </a:t>
              </a:r>
              <a:endParaRPr sz="2100">
                <a:solidFill>
                  <a:schemeClr val="dk1"/>
                </a:solidFill>
              </a:endParaRPr>
            </a:p>
          </p:txBody>
        </p:sp>
        <p:sp>
          <p:nvSpPr>
            <p:cNvPr id="222" name="Google Shape;222;p5"/>
            <p:cNvSpPr/>
            <p:nvPr/>
          </p:nvSpPr>
          <p:spPr>
            <a:xfrm>
              <a:off x="1198483" y="1712119"/>
              <a:ext cx="1027270" cy="1027270"/>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3" name="Google Shape;223;p5"/>
            <p:cNvSpPr/>
            <p:nvPr/>
          </p:nvSpPr>
          <p:spPr>
            <a:xfrm>
              <a:off x="1712118" y="1712119"/>
              <a:ext cx="8651081" cy="102727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4" name="Google Shape;224;p5"/>
            <p:cNvSpPr txBox="1"/>
            <p:nvPr/>
          </p:nvSpPr>
          <p:spPr>
            <a:xfrm>
              <a:off x="1712118" y="1712119"/>
              <a:ext cx="8651081" cy="42803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 Filled missing values using forward fill</a:t>
              </a:r>
              <a:endParaRPr sz="2100">
                <a:solidFill>
                  <a:schemeClr val="dk1"/>
                </a:solidFill>
              </a:endParaRPr>
            </a:p>
          </p:txBody>
        </p:sp>
        <p:sp>
          <p:nvSpPr>
            <p:cNvPr id="225" name="Google Shape;225;p5"/>
            <p:cNvSpPr/>
            <p:nvPr/>
          </p:nvSpPr>
          <p:spPr>
            <a:xfrm>
              <a:off x="1498104" y="2140150"/>
              <a:ext cx="428027" cy="428027"/>
            </a:xfrm>
            <a:prstGeom prst="pie">
              <a:avLst>
                <a:gd fmla="val 5400000" name="adj1"/>
                <a:gd fmla="val 16200000" name="adj2"/>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6" name="Google Shape;226;p5"/>
            <p:cNvSpPr/>
            <p:nvPr/>
          </p:nvSpPr>
          <p:spPr>
            <a:xfrm>
              <a:off x="1712118" y="2140150"/>
              <a:ext cx="8651081" cy="428027"/>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27" name="Google Shape;227;p5"/>
            <p:cNvSpPr txBox="1"/>
            <p:nvPr/>
          </p:nvSpPr>
          <p:spPr>
            <a:xfrm>
              <a:off x="1712118" y="2140150"/>
              <a:ext cx="8651081" cy="428027"/>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dk1"/>
                  </a:solidFill>
                </a:rPr>
                <a:t>- Calculated daily returns from adjusted closing prices</a:t>
              </a:r>
              <a:endParaRPr sz="2100">
                <a:solidFill>
                  <a:schemeClr val="dk1"/>
                </a:solidFill>
              </a:endParaRPr>
            </a:p>
          </p:txBody>
        </p:sp>
      </p:grpSp>
      <p:grpSp>
        <p:nvGrpSpPr>
          <p:cNvPr id="228" name="Google Shape;228;p5"/>
          <p:cNvGrpSpPr/>
          <p:nvPr/>
        </p:nvGrpSpPr>
        <p:grpSpPr>
          <a:xfrm>
            <a:off x="913775" y="618665"/>
            <a:ext cx="10364400" cy="1596000"/>
            <a:chOff x="0" y="148"/>
            <a:chExt cx="10364400" cy="1596000"/>
          </a:xfrm>
        </p:grpSpPr>
        <p:sp>
          <p:nvSpPr>
            <p:cNvPr id="229" name="Google Shape;229;p5"/>
            <p:cNvSpPr/>
            <p:nvPr/>
          </p:nvSpPr>
          <p:spPr>
            <a:xfrm>
              <a:off x="0" y="148"/>
              <a:ext cx="10364400" cy="15960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txBox="1"/>
            <p:nvPr/>
          </p:nvSpPr>
          <p:spPr>
            <a:xfrm>
              <a:off x="77904" y="78052"/>
              <a:ext cx="10208700" cy="1440000"/>
            </a:xfrm>
            <a:prstGeom prst="rect">
              <a:avLst/>
            </a:prstGeom>
            <a:no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0"/>
                </a:spcAft>
                <a:buNone/>
              </a:pPr>
              <a:r>
                <a:rPr b="1" lang="en-US" sz="4400">
                  <a:solidFill>
                    <a:schemeClr val="lt1"/>
                  </a:solidFill>
                </a:rPr>
                <a:t>Data Collection and </a:t>
              </a:r>
              <a:r>
                <a:rPr b="1" lang="en-US" sz="4400">
                  <a:solidFill>
                    <a:schemeClr val="lt1"/>
                  </a:solidFill>
                </a:rPr>
                <a:t>Preprocessing</a:t>
              </a:r>
              <a:endParaRPr b="1" sz="4400">
                <a:solidFill>
                  <a:schemeClr val="l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US"/>
              <a:t>PREPROCESSING DATA</a:t>
            </a:r>
            <a:endParaRPr/>
          </a:p>
        </p:txBody>
      </p:sp>
      <p:grpSp>
        <p:nvGrpSpPr>
          <p:cNvPr id="236" name="Google Shape;236;p6"/>
          <p:cNvGrpSpPr/>
          <p:nvPr/>
        </p:nvGrpSpPr>
        <p:grpSpPr>
          <a:xfrm>
            <a:off x="4383633" y="2367092"/>
            <a:ext cx="3424107" cy="3424107"/>
            <a:chOff x="3469859" y="0"/>
            <a:chExt cx="3424107" cy="3424107"/>
          </a:xfrm>
        </p:grpSpPr>
        <p:sp>
          <p:nvSpPr>
            <p:cNvPr id="237" name="Google Shape;237;p6"/>
            <p:cNvSpPr/>
            <p:nvPr/>
          </p:nvSpPr>
          <p:spPr>
            <a:xfrm>
              <a:off x="3469859" y="0"/>
              <a:ext cx="3424107" cy="3424107"/>
            </a:xfrm>
            <a:prstGeom prst="ellipse">
              <a:avLst/>
            </a:prstGeom>
            <a:solidFill>
              <a:srgbClr val="2CA3EE">
                <a:alpha val="49803"/>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txBox="1"/>
            <p:nvPr/>
          </p:nvSpPr>
          <p:spPr>
            <a:xfrm>
              <a:off x="3971308" y="501449"/>
              <a:ext cx="2421209" cy="24212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900">
                  <a:solidFill>
                    <a:schemeClr val="dk1"/>
                  </a:solidFill>
                  <a:latin typeface="Twentieth Century"/>
                  <a:ea typeface="Twentieth Century"/>
                  <a:cs typeface="Twentieth Century"/>
                  <a:sym typeface="Twentieth Century"/>
                </a:rPr>
                <a:t>We handle missing values using the “forward fill" method, which propagates the last observed non-null value forward to fill gaps. This ensures data continuity, particularly important for time-series datasets.</a:t>
              </a:r>
              <a:endParaRPr sz="1900">
                <a:solidFill>
                  <a:schemeClr val="dk1"/>
                </a:solidFill>
                <a:latin typeface="Twentieth Century"/>
                <a:ea typeface="Twentieth Century"/>
                <a:cs typeface="Twentieth Century"/>
                <a:sym typeface="Twentieth Century"/>
              </a:endParaRPr>
            </a:p>
          </p:txBody>
        </p:sp>
      </p:grpSp>
      <p:pic>
        <p:nvPicPr>
          <p:cNvPr id="239" name="Google Shape;239;p6"/>
          <p:cNvPicPr preferRelativeResize="0"/>
          <p:nvPr/>
        </p:nvPicPr>
        <p:blipFill rotWithShape="1">
          <a:blip r:embed="rId3">
            <a:alphaModFix/>
          </a:blip>
          <a:srcRect b="16918" l="24574" r="58665" t="15908"/>
          <a:stretch/>
        </p:blipFill>
        <p:spPr>
          <a:xfrm>
            <a:off x="2128838" y="2671763"/>
            <a:ext cx="1685925" cy="380047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40" name="Google Shape;240;p6"/>
          <p:cNvPicPr preferRelativeResize="0"/>
          <p:nvPr/>
        </p:nvPicPr>
        <p:blipFill rotWithShape="1">
          <a:blip r:embed="rId4">
            <a:alphaModFix/>
          </a:blip>
          <a:srcRect b="20454" l="54118" r="28409" t="14140"/>
          <a:stretch/>
        </p:blipFill>
        <p:spPr>
          <a:xfrm>
            <a:off x="8772526" y="2431256"/>
            <a:ext cx="1757362" cy="370046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241" name="Google Shape;241;p6"/>
          <p:cNvGrpSpPr/>
          <p:nvPr/>
        </p:nvGrpSpPr>
        <p:grpSpPr>
          <a:xfrm>
            <a:off x="913775" y="618665"/>
            <a:ext cx="10364400" cy="1596000"/>
            <a:chOff x="0" y="148"/>
            <a:chExt cx="10364400" cy="1596000"/>
          </a:xfrm>
        </p:grpSpPr>
        <p:sp>
          <p:nvSpPr>
            <p:cNvPr id="242" name="Google Shape;242;p6"/>
            <p:cNvSpPr/>
            <p:nvPr/>
          </p:nvSpPr>
          <p:spPr>
            <a:xfrm>
              <a:off x="0" y="148"/>
              <a:ext cx="10364400" cy="15960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txBox="1"/>
            <p:nvPr/>
          </p:nvSpPr>
          <p:spPr>
            <a:xfrm>
              <a:off x="77904" y="78052"/>
              <a:ext cx="10208700" cy="1440000"/>
            </a:xfrm>
            <a:prstGeom prst="rect">
              <a:avLst/>
            </a:prstGeom>
            <a:noFill/>
            <a:ln>
              <a:noFill/>
            </a:ln>
          </p:spPr>
          <p:txBody>
            <a:bodyPr anchorCtr="0" anchor="ctr" bIns="167625" lIns="167625" spcFirstLastPara="1" rIns="167625" wrap="square" tIns="167625">
              <a:noAutofit/>
            </a:bodyPr>
            <a:lstStyle/>
            <a:p>
              <a:pPr indent="0" lvl="0" marL="0" marR="0" rtl="0" algn="ctr">
                <a:lnSpc>
                  <a:spcPct val="90000"/>
                </a:lnSpc>
                <a:spcBef>
                  <a:spcPts val="0"/>
                </a:spcBef>
                <a:spcAft>
                  <a:spcPts val="0"/>
                </a:spcAft>
                <a:buNone/>
              </a:pPr>
              <a:r>
                <a:rPr b="1" lang="en-US" sz="4400">
                  <a:solidFill>
                    <a:schemeClr val="lt1"/>
                  </a:solidFill>
                </a:rPr>
                <a:t>Preprocessing Data</a:t>
              </a:r>
              <a:endParaRPr b="1" sz="4400">
                <a:solidFill>
                  <a:schemeClr val="lt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7"/>
          <p:cNvGrpSpPr/>
          <p:nvPr/>
        </p:nvGrpSpPr>
        <p:grpSpPr>
          <a:xfrm>
            <a:off x="318068" y="365127"/>
            <a:ext cx="11555863" cy="1325563"/>
            <a:chOff x="5648" y="0"/>
            <a:chExt cx="11555863" cy="1325563"/>
          </a:xfrm>
        </p:grpSpPr>
        <p:sp>
          <p:nvSpPr>
            <p:cNvPr id="249" name="Google Shape;249;p7"/>
            <p:cNvSpPr/>
            <p:nvPr/>
          </p:nvSpPr>
          <p:spPr>
            <a:xfrm>
              <a:off x="5648" y="0"/>
              <a:ext cx="11555863" cy="1325563"/>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txBox="1"/>
            <p:nvPr/>
          </p:nvSpPr>
          <p:spPr>
            <a:xfrm>
              <a:off x="44472" y="38824"/>
              <a:ext cx="11478215" cy="1247915"/>
            </a:xfrm>
            <a:prstGeom prst="rect">
              <a:avLst/>
            </a:prstGeom>
            <a:noFill/>
            <a:ln>
              <a:noFill/>
            </a:ln>
          </p:spPr>
          <p:txBody>
            <a:bodyPr anchorCtr="0" anchor="ctr" bIns="236200" lIns="236200" spcFirstLastPara="1" rIns="236200" wrap="square" tIns="236200">
              <a:noAutofit/>
            </a:bodyPr>
            <a:lstStyle/>
            <a:p>
              <a:pPr indent="0" lvl="0" marL="0" marR="0" rtl="0" algn="ctr">
                <a:lnSpc>
                  <a:spcPct val="90000"/>
                </a:lnSpc>
                <a:spcBef>
                  <a:spcPts val="0"/>
                </a:spcBef>
                <a:spcAft>
                  <a:spcPts val="0"/>
                </a:spcAft>
                <a:buNone/>
              </a:pPr>
              <a:r>
                <a:rPr b="1" lang="en-US" sz="4400">
                  <a:solidFill>
                    <a:schemeClr val="lt1"/>
                  </a:solidFill>
                </a:rPr>
                <a:t>Model Creation</a:t>
              </a:r>
              <a:endParaRPr sz="4400">
                <a:solidFill>
                  <a:schemeClr val="lt1"/>
                </a:solidFill>
              </a:endParaRPr>
            </a:p>
          </p:txBody>
        </p:sp>
      </p:grpSp>
      <p:grpSp>
        <p:nvGrpSpPr>
          <p:cNvPr id="251" name="Google Shape;251;p7"/>
          <p:cNvGrpSpPr/>
          <p:nvPr/>
        </p:nvGrpSpPr>
        <p:grpSpPr>
          <a:xfrm>
            <a:off x="3711174" y="2123125"/>
            <a:ext cx="4336111" cy="4506296"/>
            <a:chOff x="3469481" y="0"/>
            <a:chExt cx="3424237" cy="3424237"/>
          </a:xfrm>
        </p:grpSpPr>
        <p:sp>
          <p:nvSpPr>
            <p:cNvPr id="252" name="Google Shape;252;p7"/>
            <p:cNvSpPr/>
            <p:nvPr/>
          </p:nvSpPr>
          <p:spPr>
            <a:xfrm>
              <a:off x="3469481" y="0"/>
              <a:ext cx="3424237" cy="3424237"/>
            </a:xfrm>
            <a:prstGeom prst="diamond">
              <a:avLst/>
            </a:prstGeom>
            <a:solidFill>
              <a:srgbClr val="CBE0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728011" y="386005"/>
              <a:ext cx="1468997" cy="1214046"/>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txBox="1"/>
            <p:nvPr/>
          </p:nvSpPr>
          <p:spPr>
            <a:xfrm>
              <a:off x="3787276" y="445270"/>
              <a:ext cx="1350467" cy="109551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n-US" sz="1800">
                  <a:solidFill>
                    <a:schemeClr val="lt1"/>
                  </a:solidFill>
                  <a:latin typeface="Twentieth Century"/>
                  <a:ea typeface="Twentieth Century"/>
                  <a:cs typeface="Twentieth Century"/>
                  <a:sym typeface="Twentieth Century"/>
                </a:rPr>
                <a:t>Binary </a:t>
              </a:r>
              <a:r>
                <a:rPr lang="en-US" sz="1800">
                  <a:solidFill>
                    <a:schemeClr val="lt1"/>
                  </a:solidFill>
                </a:rPr>
                <a:t>Quadratic </a:t>
              </a:r>
              <a:r>
                <a:rPr lang="en-US" sz="1800">
                  <a:solidFill>
                    <a:schemeClr val="lt1"/>
                  </a:solidFill>
                  <a:latin typeface="Twentieth Century"/>
                  <a:ea typeface="Twentieth Century"/>
                  <a:cs typeface="Twentieth Century"/>
                  <a:sym typeface="Twentieth Century"/>
                </a:rPr>
                <a:t>Model (BQM):</a:t>
              </a:r>
              <a:endParaRPr sz="1800">
                <a:solidFill>
                  <a:schemeClr val="lt1"/>
                </a:solidFill>
                <a:latin typeface="Twentieth Century"/>
                <a:ea typeface="Twentieth Century"/>
                <a:cs typeface="Twentieth Century"/>
                <a:sym typeface="Twentieth Century"/>
              </a:endParaRPr>
            </a:p>
          </p:txBody>
        </p:sp>
        <p:sp>
          <p:nvSpPr>
            <p:cNvPr id="255" name="Google Shape;255;p7"/>
            <p:cNvSpPr/>
            <p:nvPr/>
          </p:nvSpPr>
          <p:spPr>
            <a:xfrm>
              <a:off x="5232963" y="325302"/>
              <a:ext cx="1335452" cy="1335452"/>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txBox="1"/>
            <p:nvPr/>
          </p:nvSpPr>
          <p:spPr>
            <a:xfrm>
              <a:off x="5298154" y="390493"/>
              <a:ext cx="1205070" cy="120507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n-US" sz="1800">
                  <a:solidFill>
                    <a:schemeClr val="lt1"/>
                  </a:solidFill>
                  <a:latin typeface="Twentieth Century"/>
                  <a:ea typeface="Twentieth Century"/>
                  <a:cs typeface="Twentieth Century"/>
                  <a:sym typeface="Twentieth Century"/>
                </a:rPr>
                <a:t>- Formulated using mean returns and correlation matrix</a:t>
              </a:r>
              <a:endParaRPr sz="1800">
                <a:solidFill>
                  <a:schemeClr val="lt1"/>
                </a:solidFill>
                <a:latin typeface="Twentieth Century"/>
                <a:ea typeface="Twentieth Century"/>
                <a:cs typeface="Twentieth Century"/>
                <a:sym typeface="Twentieth Century"/>
              </a:endParaRPr>
            </a:p>
          </p:txBody>
        </p:sp>
        <p:sp>
          <p:nvSpPr>
            <p:cNvPr id="257" name="Google Shape;257;p7"/>
            <p:cNvSpPr/>
            <p:nvPr/>
          </p:nvSpPr>
          <p:spPr>
            <a:xfrm>
              <a:off x="3794784" y="1763482"/>
              <a:ext cx="1335452" cy="1335452"/>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txBox="1"/>
            <p:nvPr/>
          </p:nvSpPr>
          <p:spPr>
            <a:xfrm>
              <a:off x="3859980" y="1828685"/>
              <a:ext cx="1205100" cy="1205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n-US" sz="1900">
                  <a:solidFill>
                    <a:schemeClr val="lt1"/>
                  </a:solidFill>
                  <a:latin typeface="Twentieth Century"/>
                  <a:ea typeface="Twentieth Century"/>
                  <a:cs typeface="Twentieth Century"/>
                  <a:sym typeface="Twentieth Century"/>
                </a:rPr>
                <a:t>- Variables: Represent asset selection</a:t>
              </a:r>
              <a:endParaRPr sz="1900">
                <a:solidFill>
                  <a:schemeClr val="lt1"/>
                </a:solidFill>
                <a:latin typeface="Twentieth Century"/>
                <a:ea typeface="Twentieth Century"/>
                <a:cs typeface="Twentieth Century"/>
                <a:sym typeface="Twentieth Century"/>
              </a:endParaRPr>
            </a:p>
          </p:txBody>
        </p:sp>
        <p:sp>
          <p:nvSpPr>
            <p:cNvPr id="259" name="Google Shape;259;p7"/>
            <p:cNvSpPr/>
            <p:nvPr/>
          </p:nvSpPr>
          <p:spPr>
            <a:xfrm>
              <a:off x="5232963" y="1763482"/>
              <a:ext cx="1335452" cy="1335452"/>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txBox="1"/>
            <p:nvPr/>
          </p:nvSpPr>
          <p:spPr>
            <a:xfrm>
              <a:off x="5298154" y="1828673"/>
              <a:ext cx="1205070" cy="120507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lang="en-US" sz="1700">
                  <a:solidFill>
                    <a:schemeClr val="lt1"/>
                  </a:solidFill>
                  <a:latin typeface="Twentieth Century"/>
                  <a:ea typeface="Twentieth Century"/>
                  <a:cs typeface="Twentieth Century"/>
                  <a:sym typeface="Twentieth Century"/>
                </a:rPr>
                <a:t>- Objective: Maximize returns with constraints modeled by the correlation matrix</a:t>
              </a:r>
              <a:endParaRPr sz="1700">
                <a:solidFill>
                  <a:schemeClr val="lt1"/>
                </a:solidFill>
                <a:latin typeface="Twentieth Century"/>
                <a:ea typeface="Twentieth Century"/>
                <a:cs typeface="Twentieth Century"/>
                <a:sym typeface="Twentieth Century"/>
              </a:endParaRPr>
            </a:p>
          </p:txBody>
        </p:sp>
      </p:grpSp>
      <p:pic>
        <p:nvPicPr>
          <p:cNvPr id="261" name="Google Shape;261;p7"/>
          <p:cNvPicPr preferRelativeResize="0"/>
          <p:nvPr/>
        </p:nvPicPr>
        <p:blipFill rotWithShape="1">
          <a:blip r:embed="rId3">
            <a:alphaModFix/>
          </a:blip>
          <a:srcRect b="0" l="0" r="0" t="0"/>
          <a:stretch/>
        </p:blipFill>
        <p:spPr>
          <a:xfrm>
            <a:off x="8140415" y="2829557"/>
            <a:ext cx="4887007" cy="2343477"/>
          </a:xfrm>
          <a:prstGeom prst="rect">
            <a:avLst/>
          </a:prstGeom>
          <a:noFill/>
          <a:ln>
            <a:noFill/>
          </a:ln>
        </p:spPr>
      </p:pic>
      <p:pic>
        <p:nvPicPr>
          <p:cNvPr id="262" name="Google Shape;262;p7"/>
          <p:cNvPicPr preferRelativeResize="0"/>
          <p:nvPr/>
        </p:nvPicPr>
        <p:blipFill rotWithShape="1">
          <a:blip r:embed="rId4">
            <a:alphaModFix/>
          </a:blip>
          <a:srcRect b="0" l="62800" r="0" t="4631"/>
          <a:stretch/>
        </p:blipFill>
        <p:spPr>
          <a:xfrm>
            <a:off x="0" y="2123100"/>
            <a:ext cx="3618024" cy="4506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8"/>
          <p:cNvGrpSpPr/>
          <p:nvPr/>
        </p:nvGrpSpPr>
        <p:grpSpPr>
          <a:xfrm>
            <a:off x="913774" y="2394345"/>
            <a:ext cx="10363826" cy="3369600"/>
            <a:chOff x="0" y="27253"/>
            <a:chExt cx="10363826" cy="3369600"/>
          </a:xfrm>
        </p:grpSpPr>
        <p:sp>
          <p:nvSpPr>
            <p:cNvPr id="268" name="Google Shape;268;p8"/>
            <p:cNvSpPr/>
            <p:nvPr/>
          </p:nvSpPr>
          <p:spPr>
            <a:xfrm>
              <a:off x="0" y="27253"/>
              <a:ext cx="10363826" cy="3369600"/>
            </a:xfrm>
            <a:prstGeom prst="roundRect">
              <a:avLst>
                <a:gd fmla="val 16667" name="adj"/>
              </a:avLst>
            </a:prstGeom>
            <a:solidFill>
              <a:srgbClr val="2CA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txBox="1"/>
            <p:nvPr/>
          </p:nvSpPr>
          <p:spPr>
            <a:xfrm>
              <a:off x="164490" y="191743"/>
              <a:ext cx="10034846" cy="304062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None/>
              </a:pPr>
              <a:r>
                <a:rPr lang="en-US" sz="2900">
                  <a:solidFill>
                    <a:schemeClr val="lt1"/>
                  </a:solidFill>
                </a:rPr>
                <a:t>We formulate the binary quadratic model (BQM) for our optimization problem using mean returns and the correlation matrix of asset returns. The mean returns help us maximize expected returns, while the correlation matrix helps us minimize risk by considering the relationships between different assets. This approach allows us to find an optimal portfolio that balances return and risk.</a:t>
              </a:r>
              <a:endParaRPr sz="2900">
                <a:solidFill>
                  <a:schemeClr val="lt1"/>
                </a:solidFill>
              </a:endParaRPr>
            </a:p>
          </p:txBody>
        </p:sp>
      </p:grpSp>
      <p:grpSp>
        <p:nvGrpSpPr>
          <p:cNvPr id="270" name="Google Shape;270;p8"/>
          <p:cNvGrpSpPr/>
          <p:nvPr/>
        </p:nvGrpSpPr>
        <p:grpSpPr>
          <a:xfrm>
            <a:off x="221493" y="798127"/>
            <a:ext cx="11556000" cy="1325700"/>
            <a:chOff x="5648" y="0"/>
            <a:chExt cx="11556000" cy="1325700"/>
          </a:xfrm>
        </p:grpSpPr>
        <p:sp>
          <p:nvSpPr>
            <p:cNvPr id="271" name="Google Shape;271;p8"/>
            <p:cNvSpPr/>
            <p:nvPr/>
          </p:nvSpPr>
          <p:spPr>
            <a:xfrm>
              <a:off x="5648" y="0"/>
              <a:ext cx="11556000" cy="1325700"/>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txBox="1"/>
            <p:nvPr/>
          </p:nvSpPr>
          <p:spPr>
            <a:xfrm>
              <a:off x="44472" y="38824"/>
              <a:ext cx="11478300" cy="1248000"/>
            </a:xfrm>
            <a:prstGeom prst="rect">
              <a:avLst/>
            </a:prstGeom>
            <a:noFill/>
            <a:ln>
              <a:noFill/>
            </a:ln>
          </p:spPr>
          <p:txBody>
            <a:bodyPr anchorCtr="0" anchor="ctr" bIns="236200" lIns="236200" spcFirstLastPara="1" rIns="236200" wrap="square" tIns="236200">
              <a:noAutofit/>
            </a:bodyPr>
            <a:lstStyle/>
            <a:p>
              <a:pPr indent="0" lvl="0" marL="0" rtl="0" algn="ctr">
                <a:lnSpc>
                  <a:spcPct val="90000"/>
                </a:lnSpc>
                <a:spcBef>
                  <a:spcPts val="0"/>
                </a:spcBef>
                <a:spcAft>
                  <a:spcPts val="0"/>
                </a:spcAft>
                <a:buSzPts val="3600"/>
                <a:buNone/>
              </a:pPr>
              <a:r>
                <a:rPr b="1" lang="en-US" sz="4400">
                  <a:solidFill>
                    <a:schemeClr val="lt1"/>
                  </a:solidFill>
                </a:rPr>
                <a:t>FORMULATING THE BQM</a:t>
              </a:r>
              <a:endParaRPr sz="4400">
                <a:solidFill>
                  <a:schemeClr val="lt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9"/>
          <p:cNvGrpSpPr/>
          <p:nvPr/>
        </p:nvGrpSpPr>
        <p:grpSpPr>
          <a:xfrm>
            <a:off x="838200" y="366273"/>
            <a:ext cx="10515600" cy="1323270"/>
            <a:chOff x="0" y="1146"/>
            <a:chExt cx="10515600" cy="1323270"/>
          </a:xfrm>
        </p:grpSpPr>
        <p:sp>
          <p:nvSpPr>
            <p:cNvPr id="278" name="Google Shape;278;p9"/>
            <p:cNvSpPr/>
            <p:nvPr/>
          </p:nvSpPr>
          <p:spPr>
            <a:xfrm>
              <a:off x="0" y="1146"/>
              <a:ext cx="10515600" cy="132327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txBox="1"/>
            <p:nvPr/>
          </p:nvSpPr>
          <p:spPr>
            <a:xfrm>
              <a:off x="64597" y="65743"/>
              <a:ext cx="10386406" cy="1194076"/>
            </a:xfrm>
            <a:prstGeom prst="rect">
              <a:avLst/>
            </a:prstGeom>
            <a:noFill/>
            <a:ln>
              <a:noFill/>
            </a:ln>
          </p:spPr>
          <p:txBody>
            <a:bodyPr anchorCtr="0" anchor="ctr" bIns="220975" lIns="220975" spcFirstLastPara="1" rIns="220975" wrap="square" tIns="220975">
              <a:noAutofit/>
            </a:bodyPr>
            <a:lstStyle/>
            <a:p>
              <a:pPr indent="0" lvl="0" marL="0" marR="0" rtl="0" algn="ctr">
                <a:lnSpc>
                  <a:spcPct val="90000"/>
                </a:lnSpc>
                <a:spcBef>
                  <a:spcPts val="0"/>
                </a:spcBef>
                <a:spcAft>
                  <a:spcPts val="0"/>
                </a:spcAft>
                <a:buNone/>
              </a:pPr>
              <a:r>
                <a:rPr b="1" lang="en-US" sz="4800">
                  <a:solidFill>
                    <a:schemeClr val="lt1"/>
                  </a:solidFill>
                </a:rPr>
                <a:t>Quantum Optimization</a:t>
              </a:r>
              <a:endParaRPr sz="4800">
                <a:solidFill>
                  <a:schemeClr val="lt1"/>
                </a:solidFill>
              </a:endParaRPr>
            </a:p>
          </p:txBody>
        </p:sp>
      </p:grpSp>
      <p:grpSp>
        <p:nvGrpSpPr>
          <p:cNvPr id="280" name="Google Shape;280;p9"/>
          <p:cNvGrpSpPr/>
          <p:nvPr/>
        </p:nvGrpSpPr>
        <p:grpSpPr>
          <a:xfrm>
            <a:off x="839247" y="2023413"/>
            <a:ext cx="10513504" cy="3955762"/>
            <a:chOff x="1047" y="0"/>
            <a:chExt cx="10513504" cy="3955762"/>
          </a:xfrm>
        </p:grpSpPr>
        <p:sp>
          <p:nvSpPr>
            <p:cNvPr id="281" name="Google Shape;281;p9"/>
            <p:cNvSpPr/>
            <p:nvPr/>
          </p:nvSpPr>
          <p:spPr>
            <a:xfrm>
              <a:off x="1047" y="0"/>
              <a:ext cx="1853579" cy="3955762"/>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txBox="1"/>
            <p:nvPr/>
          </p:nvSpPr>
          <p:spPr>
            <a:xfrm>
              <a:off x="55336" y="54289"/>
              <a:ext cx="1745001" cy="384718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US" sz="2400">
                  <a:solidFill>
                    <a:schemeClr val="lt1"/>
                  </a:solidFill>
                  <a:latin typeface="Twentieth Century"/>
                  <a:ea typeface="Twentieth Century"/>
                  <a:cs typeface="Twentieth Century"/>
                  <a:sym typeface="Twentieth Century"/>
                </a:rPr>
                <a:t>Solver Used: D-Wave Leap Hybrid Sampler</a:t>
              </a:r>
              <a:endParaRPr sz="2400">
                <a:solidFill>
                  <a:schemeClr val="lt1"/>
                </a:solidFill>
                <a:latin typeface="Twentieth Century"/>
                <a:ea typeface="Twentieth Century"/>
                <a:cs typeface="Twentieth Century"/>
                <a:sym typeface="Twentieth Century"/>
              </a:endParaRPr>
            </a:p>
          </p:txBody>
        </p:sp>
        <p:sp>
          <p:nvSpPr>
            <p:cNvPr id="283" name="Google Shape;283;p9"/>
            <p:cNvSpPr/>
            <p:nvPr/>
          </p:nvSpPr>
          <p:spPr>
            <a:xfrm>
              <a:off x="2166028" y="0"/>
              <a:ext cx="1853579" cy="3955762"/>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txBox="1"/>
            <p:nvPr/>
          </p:nvSpPr>
          <p:spPr>
            <a:xfrm>
              <a:off x="2220317" y="54289"/>
              <a:ext cx="1745001" cy="384718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US" sz="2400">
                  <a:solidFill>
                    <a:schemeClr val="lt1"/>
                  </a:solidFill>
                  <a:latin typeface="Twentieth Century"/>
                  <a:ea typeface="Twentieth Century"/>
                  <a:cs typeface="Twentieth Century"/>
                  <a:sym typeface="Twentieth Century"/>
                </a:rPr>
                <a:t>Optimization Process:</a:t>
              </a:r>
              <a:endParaRPr sz="2400">
                <a:solidFill>
                  <a:schemeClr val="lt1"/>
                </a:solidFill>
                <a:latin typeface="Twentieth Century"/>
                <a:ea typeface="Twentieth Century"/>
                <a:cs typeface="Twentieth Century"/>
                <a:sym typeface="Twentieth Century"/>
              </a:endParaRPr>
            </a:p>
          </p:txBody>
        </p:sp>
        <p:sp>
          <p:nvSpPr>
            <p:cNvPr id="285" name="Google Shape;285;p9"/>
            <p:cNvSpPr/>
            <p:nvPr/>
          </p:nvSpPr>
          <p:spPr>
            <a:xfrm>
              <a:off x="4331010" y="0"/>
              <a:ext cx="1853579" cy="3955762"/>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txBox="1"/>
            <p:nvPr/>
          </p:nvSpPr>
          <p:spPr>
            <a:xfrm>
              <a:off x="4385299" y="54289"/>
              <a:ext cx="1745001" cy="384718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US" sz="2400">
                  <a:solidFill>
                    <a:schemeClr val="lt1"/>
                  </a:solidFill>
                  <a:latin typeface="Twentieth Century"/>
                  <a:ea typeface="Twentieth Century"/>
                  <a:cs typeface="Twentieth Century"/>
                  <a:sym typeface="Twentieth Century"/>
                </a:rPr>
                <a:t>1. Define BQM for the assets</a:t>
              </a:r>
              <a:endParaRPr sz="2400">
                <a:solidFill>
                  <a:schemeClr val="lt1"/>
                </a:solidFill>
                <a:latin typeface="Twentieth Century"/>
                <a:ea typeface="Twentieth Century"/>
                <a:cs typeface="Twentieth Century"/>
                <a:sym typeface="Twentieth Century"/>
              </a:endParaRPr>
            </a:p>
          </p:txBody>
        </p:sp>
        <p:sp>
          <p:nvSpPr>
            <p:cNvPr id="287" name="Google Shape;287;p9"/>
            <p:cNvSpPr/>
            <p:nvPr/>
          </p:nvSpPr>
          <p:spPr>
            <a:xfrm>
              <a:off x="6495991" y="0"/>
              <a:ext cx="1853579" cy="3955762"/>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txBox="1"/>
            <p:nvPr/>
          </p:nvSpPr>
          <p:spPr>
            <a:xfrm>
              <a:off x="6550280" y="54289"/>
              <a:ext cx="1745001" cy="384718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US" sz="2400">
                  <a:solidFill>
                    <a:schemeClr val="lt1"/>
                  </a:solidFill>
                  <a:latin typeface="Twentieth Century"/>
                  <a:ea typeface="Twentieth Century"/>
                  <a:cs typeface="Twentieth Century"/>
                  <a:sym typeface="Twentieth Century"/>
                </a:rPr>
                <a:t>2. Use the quantum solver to find the optimal portfolio</a:t>
              </a:r>
              <a:endParaRPr sz="2400">
                <a:solidFill>
                  <a:schemeClr val="lt1"/>
                </a:solidFill>
                <a:latin typeface="Twentieth Century"/>
                <a:ea typeface="Twentieth Century"/>
                <a:cs typeface="Twentieth Century"/>
                <a:sym typeface="Twentieth Century"/>
              </a:endParaRPr>
            </a:p>
          </p:txBody>
        </p:sp>
        <p:sp>
          <p:nvSpPr>
            <p:cNvPr id="289" name="Google Shape;289;p9"/>
            <p:cNvSpPr/>
            <p:nvPr/>
          </p:nvSpPr>
          <p:spPr>
            <a:xfrm>
              <a:off x="8660972" y="0"/>
              <a:ext cx="1853579" cy="3955762"/>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txBox="1"/>
            <p:nvPr/>
          </p:nvSpPr>
          <p:spPr>
            <a:xfrm>
              <a:off x="8715261" y="54289"/>
              <a:ext cx="1745001" cy="3847184"/>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US" sz="2400">
                  <a:solidFill>
                    <a:schemeClr val="lt1"/>
                  </a:solidFill>
                  <a:latin typeface="Twentieth Century"/>
                  <a:ea typeface="Twentieth Century"/>
                  <a:cs typeface="Twentieth Century"/>
                  <a:sym typeface="Twentieth Century"/>
                </a:rPr>
                <a:t>3. Measure computation time</a:t>
              </a:r>
              <a:endParaRPr sz="2400">
                <a:solidFill>
                  <a:schemeClr val="lt1"/>
                </a:solidFill>
                <a:latin typeface="Twentieth Century"/>
                <a:ea typeface="Twentieth Century"/>
                <a:cs typeface="Twentieth Century"/>
                <a:sym typeface="Twentieth Centur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2013-07-15T20:26:40Z</dcterms:created>
</cp:coreProperties>
</file>